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64" r:id="rId3"/>
    <p:sldMasterId id="2147483666" r:id="rId4"/>
    <p:sldMasterId id="2147483668" r:id="rId5"/>
  </p:sldMasterIdLst>
  <p:notesMasterIdLst>
    <p:notesMasterId r:id="rId74"/>
  </p:notesMasterIdLst>
  <p:handoutMasterIdLst>
    <p:handoutMasterId r:id="rId75"/>
  </p:handoutMasterIdLst>
  <p:sldIdLst>
    <p:sldId id="256" r:id="rId6"/>
    <p:sldId id="341" r:id="rId7"/>
    <p:sldId id="257" r:id="rId8"/>
    <p:sldId id="361" r:id="rId9"/>
    <p:sldId id="419" r:id="rId10"/>
    <p:sldId id="420" r:id="rId11"/>
    <p:sldId id="371" r:id="rId12"/>
    <p:sldId id="359" r:id="rId13"/>
    <p:sldId id="358" r:id="rId14"/>
    <p:sldId id="370" r:id="rId15"/>
    <p:sldId id="372" r:id="rId16"/>
    <p:sldId id="406" r:id="rId17"/>
    <p:sldId id="373" r:id="rId18"/>
    <p:sldId id="374" r:id="rId19"/>
    <p:sldId id="417" r:id="rId20"/>
    <p:sldId id="418" r:id="rId21"/>
    <p:sldId id="375" r:id="rId22"/>
    <p:sldId id="421" r:id="rId23"/>
    <p:sldId id="376" r:id="rId24"/>
    <p:sldId id="378" r:id="rId25"/>
    <p:sldId id="377" r:id="rId26"/>
    <p:sldId id="422" r:id="rId27"/>
    <p:sldId id="380" r:id="rId28"/>
    <p:sldId id="379" r:id="rId29"/>
    <p:sldId id="381" r:id="rId30"/>
    <p:sldId id="445" r:id="rId31"/>
    <p:sldId id="410" r:id="rId32"/>
    <p:sldId id="411" r:id="rId33"/>
    <p:sldId id="424" r:id="rId34"/>
    <p:sldId id="382" r:id="rId35"/>
    <p:sldId id="423" r:id="rId36"/>
    <p:sldId id="384" r:id="rId37"/>
    <p:sldId id="441" r:id="rId38"/>
    <p:sldId id="442" r:id="rId39"/>
    <p:sldId id="402" r:id="rId40"/>
    <p:sldId id="386" r:id="rId41"/>
    <p:sldId id="414" r:id="rId42"/>
    <p:sldId id="415" r:id="rId43"/>
    <p:sldId id="416" r:id="rId44"/>
    <p:sldId id="425" r:id="rId45"/>
    <p:sldId id="426" r:id="rId46"/>
    <p:sldId id="427" r:id="rId47"/>
    <p:sldId id="391" r:id="rId48"/>
    <p:sldId id="408" r:id="rId49"/>
    <p:sldId id="393" r:id="rId50"/>
    <p:sldId id="394" r:id="rId51"/>
    <p:sldId id="443" r:id="rId52"/>
    <p:sldId id="340" r:id="rId53"/>
    <p:sldId id="390" r:id="rId54"/>
    <p:sldId id="403" r:id="rId55"/>
    <p:sldId id="397" r:id="rId56"/>
    <p:sldId id="400" r:id="rId57"/>
    <p:sldId id="432" r:id="rId58"/>
    <p:sldId id="429" r:id="rId59"/>
    <p:sldId id="430" r:id="rId60"/>
    <p:sldId id="431" r:id="rId61"/>
    <p:sldId id="433" r:id="rId62"/>
    <p:sldId id="428" r:id="rId63"/>
    <p:sldId id="434" r:id="rId64"/>
    <p:sldId id="399" r:id="rId65"/>
    <p:sldId id="435" r:id="rId66"/>
    <p:sldId id="436" r:id="rId67"/>
    <p:sldId id="437" r:id="rId68"/>
    <p:sldId id="438" r:id="rId69"/>
    <p:sldId id="439" r:id="rId70"/>
    <p:sldId id="440" r:id="rId71"/>
    <p:sldId id="409" r:id="rId72"/>
    <p:sldId id="444" r:id="rId73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09" userDrawn="1">
          <p15:clr>
            <a:srgbClr val="A4A3A4"/>
          </p15:clr>
        </p15:guide>
        <p15:guide id="3" orient="horz" pos="1053" userDrawn="1">
          <p15:clr>
            <a:srgbClr val="A4A3A4"/>
          </p15:clr>
        </p15:guide>
        <p15:guide id="4" orient="horz" pos="1597" userDrawn="1">
          <p15:clr>
            <a:srgbClr val="A4A3A4"/>
          </p15:clr>
        </p15:guide>
        <p15:guide id="5" pos="5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2F"/>
    <a:srgbClr val="75A3C8"/>
    <a:srgbClr val="C6D4E4"/>
    <a:srgbClr val="C7C8CC"/>
    <a:srgbClr val="9299A2"/>
    <a:srgbClr val="3E4757"/>
    <a:srgbClr val="F2BA44"/>
    <a:srgbClr val="9BB9DE"/>
    <a:srgbClr val="EAECEF"/>
    <a:srgbClr val="C7C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0" autoAdjust="0"/>
    <p:restoredTop sz="94092" autoAdjust="0"/>
  </p:normalViewPr>
  <p:slideViewPr>
    <p:cSldViewPr snapToGrid="0" snapToObjects="1">
      <p:cViewPr varScale="1">
        <p:scale>
          <a:sx n="150" d="100"/>
          <a:sy n="150" d="100"/>
        </p:scale>
        <p:origin x="192" y="1024"/>
      </p:cViewPr>
      <p:guideLst>
        <p:guide pos="2109"/>
        <p:guide orient="horz" pos="1053"/>
        <p:guide orient="horz" pos="1597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B54E7-7B3B-6447-87A7-6F61AFEB97DE}" type="datetime1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BEB8-9D51-0246-A912-359EB514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1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AC2D7-9AF6-9F4F-BF22-AD1F2ADA7833}" type="datetime1">
              <a:rPr lang="ru-RU" smtClean="0"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B0306-77BC-DA46-90D6-686ADC46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68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 зовут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Поломодов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Александр и я руковожу разработкой в привлечении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Tinkoff.ru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Исходя из того, что конференция называется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TeamLead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буду считать, что аудитория состоит из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тимлидов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им сочувствующих.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для вас мой доклад должен звучать особенно интересно, т.к. мне есть о чем рассказать.</a:t>
            </a:r>
            <a:endParaRPr lang="ru-RU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76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1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82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8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95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76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3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maxresdefault.jpg</a:t>
            </a:r>
            <a:r>
              <a:rPr lang="ru-RU" dirty="0"/>
              <a:t>Привлечение отличается продуктовых департаментов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8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8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5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27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9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7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6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1FFE7A7-BDAC-6A40-9538-D338E53B322A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Изображение 8" descr="Фон титульного славйда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6" name="Изображение 8" descr="Фон титульного славйда.png">
              <a:extLst>
                <a:ext uri="{FF2B5EF4-FFF2-40B4-BE49-F238E27FC236}">
                  <a16:creationId xmlns:a16="http://schemas.microsoft.com/office/drawing/2014/main" id="{7DB5B504-2D63-9440-B642-69AFAA2538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000" b="73155"/>
            <a:stretch/>
          </p:blipFill>
          <p:spPr>
            <a:xfrm>
              <a:off x="512063" y="3115294"/>
              <a:ext cx="4367497" cy="1648730"/>
            </a:xfrm>
            <a:prstGeom prst="rect">
              <a:avLst/>
            </a:prstGeom>
          </p:spPr>
        </p:pic>
      </p:grpSp>
      <p:pic>
        <p:nvPicPr>
          <p:cNvPr id="5" name="Изображение 8" descr="Фон титульного славйда.png">
            <a:extLst>
              <a:ext uri="{FF2B5EF4-FFF2-40B4-BE49-F238E27FC236}">
                <a16:creationId xmlns:a16="http://schemas.microsoft.com/office/drawing/2014/main" id="{98DC51A5-D961-2E4C-9C9C-69050EAE4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2" r="51700" b="8089"/>
          <a:stretch/>
        </p:blipFill>
        <p:spPr>
          <a:xfrm>
            <a:off x="555419" y="4236038"/>
            <a:ext cx="1904870" cy="6941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CD62F4-6A37-B446-B4C9-4D422BDA9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5811" y="4430673"/>
            <a:ext cx="1059780" cy="1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17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49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57200" y="4594623"/>
            <a:ext cx="2133600" cy="273844"/>
          </a:xfrm>
          <a:prstGeom prst="rect">
            <a:avLst/>
          </a:prstGeom>
        </p:spPr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9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4594623"/>
            <a:ext cx="2133600" cy="273844"/>
          </a:xfrm>
          <a:prstGeom prst="rect">
            <a:avLst/>
          </a:prstGeom>
        </p:spPr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7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4594623"/>
            <a:ext cx="2133600" cy="273844"/>
          </a:xfrm>
          <a:prstGeom prst="rect">
            <a:avLst/>
          </a:prstGeom>
        </p:spPr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36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FEB601F-72D7-314C-B49F-2D7C961BC6D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54C360-F830-1342-AAC5-D8DDBC8F5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5237" y="4581000"/>
            <a:ext cx="824414" cy="1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43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FEB601F-72D7-314C-B49F-2D7C961BC6D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54C360-F830-1342-AAC5-D8DDBC8F5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5237" y="4581000"/>
            <a:ext cx="824414" cy="1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1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FEB601F-72D7-314C-B49F-2D7C961BC6D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54C360-F830-1342-AAC5-D8DDBC8F5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5237" y="4581000"/>
            <a:ext cx="824414" cy="1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97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FEB601F-72D7-314C-B49F-2D7C961BC6D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54C360-F830-1342-AAC5-D8DDBC8F5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5237" y="4581000"/>
            <a:ext cx="824414" cy="1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5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64210" y="105240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FEB601F-72D7-314C-B49F-2D7C961BC6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623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459462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FEB601F-72D7-314C-B49F-2D7C961BC6D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54C360-F830-1342-AAC5-D8DDBC8F5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5237" y="4581000"/>
            <a:ext cx="824414" cy="1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4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4594623"/>
            <a:ext cx="2133600" cy="273844"/>
          </a:xfrm>
          <a:prstGeom prst="rect">
            <a:avLst/>
          </a:prstGeom>
        </p:spPr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2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57200" y="4594623"/>
            <a:ext cx="2133600" cy="273844"/>
          </a:xfrm>
          <a:prstGeom prst="rect">
            <a:avLst/>
          </a:prstGeom>
        </p:spPr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57200" y="4594623"/>
            <a:ext cx="2133600" cy="273844"/>
          </a:xfrm>
          <a:prstGeom prst="rect">
            <a:avLst/>
          </a:prstGeom>
        </p:spPr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5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57200" y="4594623"/>
            <a:ext cx="2133600" cy="273844"/>
          </a:xfrm>
          <a:prstGeom prst="rect">
            <a:avLst/>
          </a:prstGeom>
        </p:spPr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2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7200" y="4594623"/>
            <a:ext cx="2133600" cy="273844"/>
          </a:xfrm>
          <a:prstGeom prst="rect">
            <a:avLst/>
          </a:prstGeom>
        </p:spPr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9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57200" y="4594623"/>
            <a:ext cx="2133600" cy="273844"/>
          </a:xfrm>
          <a:prstGeom prst="rect">
            <a:avLst/>
          </a:prstGeom>
        </p:spPr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>
            <a:extLst>
              <a:ext uri="{FF2B5EF4-FFF2-40B4-BE49-F238E27FC236}">
                <a16:creationId xmlns:a16="http://schemas.microsoft.com/office/drawing/2014/main" id="{80AFC30E-F0A0-F641-A162-0BF356C09E07}"/>
              </a:ext>
            </a:extLst>
          </p:cNvPr>
          <p:cNvSpPr txBox="1">
            <a:spLocks/>
          </p:cNvSpPr>
          <p:nvPr userDrawn="1"/>
        </p:nvSpPr>
        <p:spPr>
          <a:xfrm>
            <a:off x="364210" y="105240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72138DA-C697-5C43-9F84-A8E6F769C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55587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FEB601F-72D7-314C-B49F-2D7C961BC6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48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orient="horz" pos="2731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486" userDrawn="1">
          <p15:clr>
            <a:srgbClr val="F26B43"/>
          </p15:clr>
        </p15:guide>
        <p15:guide id="5" orient="horz" pos="3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0D0204-D6B3-6445-B050-31479C0CD66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CB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9773854-696D-F441-909B-E2680A1F325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1D645-653C-7447-9464-5067B2823D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329" t="72561"/>
          <a:stretch/>
        </p:blipFill>
        <p:spPr>
          <a:xfrm>
            <a:off x="6345044" y="3746810"/>
            <a:ext cx="2804532" cy="14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0D0204-D6B3-6445-B050-31479C0CD66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2AA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9773854-696D-F441-909B-E2680A1F325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1D645-653C-7447-9464-5067B2823D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329" t="72561"/>
          <a:stretch/>
        </p:blipFill>
        <p:spPr>
          <a:xfrm>
            <a:off x="6345044" y="3746810"/>
            <a:ext cx="2804532" cy="14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4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0D0204-D6B3-6445-B050-31479C0CD66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6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9773854-696D-F441-909B-E2680A1F325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1D645-653C-7447-9464-5067B2823D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329" t="72561"/>
          <a:stretch/>
        </p:blipFill>
        <p:spPr>
          <a:xfrm>
            <a:off x="6345044" y="3746810"/>
            <a:ext cx="2804532" cy="14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0D0204-D6B3-6445-B050-31479C0CD66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CB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9773854-696D-F441-909B-E2680A1F325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1D645-653C-7447-9464-5067B2823D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329" t="72561"/>
          <a:stretch/>
        </p:blipFill>
        <p:spPr>
          <a:xfrm>
            <a:off x="6345044" y="3746810"/>
            <a:ext cx="2804532" cy="14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.polomodov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B3522FB3-517D-6044-A359-E9B54407484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9415" y="642668"/>
            <a:ext cx="11566969" cy="120214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>
              <a:lnSpc>
                <a:spcPts val="5800"/>
              </a:lnSpc>
            </a:pPr>
            <a:r>
              <a:rPr lang="ru-RU" sz="7200" b="1" dirty="0">
                <a:ea typeface="Verdana" panose="020B0604030504040204" pitchFamily="34" charset="0"/>
                <a:cs typeface="Verdana" panose="020B0604030504040204" pitchFamily="34" charset="0"/>
              </a:rPr>
              <a:t>рост команды </a:t>
            </a:r>
            <a:br>
              <a:rPr lang="ru-RU" sz="72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7200" b="1" dirty="0">
                <a:ea typeface="Verdana" panose="020B0604030504040204" pitchFamily="34" charset="0"/>
                <a:cs typeface="Verdana" panose="020B0604030504040204" pitchFamily="34" charset="0"/>
              </a:rPr>
              <a:t>на порядок</a:t>
            </a:r>
            <a:endParaRPr lang="en-US" sz="7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5BBEF67-E264-EC43-A6FC-85C642C78C94}"/>
              </a:ext>
            </a:extLst>
          </p:cNvPr>
          <p:cNvSpPr/>
          <p:nvPr/>
        </p:nvSpPr>
        <p:spPr>
          <a:xfrm>
            <a:off x="713423" y="22844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или как не сойти с ума будучи </a:t>
            </a:r>
            <a:r>
              <a:rPr lang="en-US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frontend </a:t>
            </a:r>
            <a:br>
              <a:rPr lang="ru-RU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тимлидом в привлечении </a:t>
            </a:r>
            <a:r>
              <a:rPr lang="en-US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Tinkoff.ru</a:t>
            </a:r>
            <a:endParaRPr lang="ru-RU" sz="1600" i="1" dirty="0">
              <a:solidFill>
                <a:srgbClr val="A73D3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B3AD99-98C4-FB4A-AB29-9F4CE7B5B603}"/>
              </a:ext>
            </a:extLst>
          </p:cNvPr>
          <p:cNvSpPr txBox="1"/>
          <p:nvPr/>
        </p:nvSpPr>
        <p:spPr>
          <a:xfrm>
            <a:off x="4105656" y="34747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ru-RU" sz="2400" dirty="0"/>
          </a:p>
        </p:txBody>
      </p:sp>
      <p:sp>
        <p:nvSpPr>
          <p:cNvPr id="5" name="Подзаголовок 9">
            <a:extLst>
              <a:ext uri="{FF2B5EF4-FFF2-40B4-BE49-F238E27FC236}">
                <a16:creationId xmlns:a16="http://schemas.microsoft.com/office/drawing/2014/main" id="{0683D7D7-23DD-3B42-A50A-6BFADE8AC5AF}"/>
              </a:ext>
            </a:extLst>
          </p:cNvPr>
          <p:cNvSpPr txBox="1">
            <a:spLocks/>
          </p:cNvSpPr>
          <p:nvPr/>
        </p:nvSpPr>
        <p:spPr>
          <a:xfrm>
            <a:off x="1095068" y="3288020"/>
            <a:ext cx="2549426" cy="262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200" dirty="0">
                <a:solidFill>
                  <a:srgbClr val="A73D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Александр </a:t>
            </a:r>
            <a:r>
              <a:rPr lang="ru-RU" sz="1200" dirty="0" err="1">
                <a:solidFill>
                  <a:srgbClr val="A73D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Поломодов</a:t>
            </a:r>
            <a:endParaRPr lang="ru-RU" sz="1200" dirty="0">
              <a:solidFill>
                <a:srgbClr val="A73D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B41D96-B04D-C244-935E-F214442DA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3" y="3288020"/>
            <a:ext cx="302905" cy="2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EB691B7-DC9F-ED46-8302-484A4C92A23B}"/>
              </a:ext>
            </a:extLst>
          </p:cNvPr>
          <p:cNvSpPr/>
          <p:nvPr/>
        </p:nvSpPr>
        <p:spPr>
          <a:xfrm>
            <a:off x="0" y="-1"/>
            <a:ext cx="9144000" cy="5143307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92B91845-A2C7-A84F-81CE-EE1821ACD99D}"/>
              </a:ext>
            </a:extLst>
          </p:cNvPr>
          <p:cNvSpPr/>
          <p:nvPr/>
        </p:nvSpPr>
        <p:spPr>
          <a:xfrm>
            <a:off x="6842446" y="0"/>
            <a:ext cx="2301554" cy="5143307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19EC7F1-AFBA-784E-9690-046331E49F9F}"/>
              </a:ext>
            </a:extLst>
          </p:cNvPr>
          <p:cNvSpPr/>
          <p:nvPr/>
        </p:nvSpPr>
        <p:spPr>
          <a:xfrm>
            <a:off x="-1" y="-1080"/>
            <a:ext cx="2289843" cy="5144386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543B747-19F2-EE4B-90C4-30174629E24F}"/>
              </a:ext>
            </a:extLst>
          </p:cNvPr>
          <p:cNvSpPr/>
          <p:nvPr/>
        </p:nvSpPr>
        <p:spPr>
          <a:xfrm>
            <a:off x="2275512" y="-886"/>
            <a:ext cx="2289843" cy="5144386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E242317C-D01C-504D-8318-33415F2926A3}"/>
              </a:ext>
            </a:extLst>
          </p:cNvPr>
          <p:cNvSpPr/>
          <p:nvPr/>
        </p:nvSpPr>
        <p:spPr>
          <a:xfrm>
            <a:off x="4557692" y="-888"/>
            <a:ext cx="2289843" cy="5144387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92308-01C5-584E-8EE3-596E65AD5B38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AF626-B3A5-DD4E-A530-E7CB2D32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0" y="133570"/>
            <a:ext cx="8229600" cy="85725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обязанности </a:t>
            </a:r>
            <a:r>
              <a:rPr lang="ru-RU" sz="4800" dirty="0" err="1">
                <a:solidFill>
                  <a:schemeClr val="bg1"/>
                </a:solidFill>
              </a:rPr>
              <a:t>тимлида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3143-ECE6-2941-9DE0-A5BE38B6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17D7D2F-423F-1D46-99B2-22F02200BA53}"/>
              </a:ext>
            </a:extLst>
          </p:cNvPr>
          <p:cNvGrpSpPr/>
          <p:nvPr/>
        </p:nvGrpSpPr>
        <p:grpSpPr>
          <a:xfrm>
            <a:off x="376086" y="1919445"/>
            <a:ext cx="1314334" cy="1593591"/>
            <a:chOff x="376086" y="1919445"/>
            <a:chExt cx="1314334" cy="1593591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20B0BF-63A6-C34A-A611-9E72DC96FC33}"/>
                </a:ext>
              </a:extLst>
            </p:cNvPr>
            <p:cNvSpPr/>
            <p:nvPr/>
          </p:nvSpPr>
          <p:spPr>
            <a:xfrm>
              <a:off x="376086" y="2712817"/>
              <a:ext cx="1314334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общение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с заказчиками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напрямую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B5762E8-3D57-CA4A-8650-90C7D29AC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13" y="1919445"/>
              <a:ext cx="442779" cy="442779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20DBE5A-651D-684C-8F98-673993AF032F}"/>
              </a:ext>
            </a:extLst>
          </p:cNvPr>
          <p:cNvGrpSpPr/>
          <p:nvPr/>
        </p:nvGrpSpPr>
        <p:grpSpPr>
          <a:xfrm>
            <a:off x="4923186" y="1919445"/>
            <a:ext cx="1420165" cy="1378147"/>
            <a:chOff x="4923186" y="1919445"/>
            <a:chExt cx="1420165" cy="1378147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E514AE0-92BD-D843-A2DE-F8940B1091A0}"/>
                </a:ext>
              </a:extLst>
            </p:cNvPr>
            <p:cNvSpPr/>
            <p:nvPr/>
          </p:nvSpPr>
          <p:spPr>
            <a:xfrm>
              <a:off x="4923186" y="2712817"/>
              <a:ext cx="14201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err="1">
                  <a:solidFill>
                    <a:schemeClr val="bg1"/>
                  </a:solidFill>
                </a:rPr>
                <a:t>ревью</a:t>
              </a:r>
              <a:r>
                <a:rPr lang="ru-RU" b="1" dirty="0">
                  <a:solidFill>
                    <a:schemeClr val="bg1"/>
                  </a:solidFill>
                </a:rPr>
                <a:t>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всех задач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8AF74F39-4370-7B4B-AFAA-44AAB2DC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3704" y="1919445"/>
              <a:ext cx="442779" cy="442779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FEC89C0-8F2F-ED4D-B4FC-A8F2B7C47E67}"/>
              </a:ext>
            </a:extLst>
          </p:cNvPr>
          <p:cNvGrpSpPr/>
          <p:nvPr/>
        </p:nvGrpSpPr>
        <p:grpSpPr>
          <a:xfrm>
            <a:off x="2651150" y="1919857"/>
            <a:ext cx="1382357" cy="1377735"/>
            <a:chOff x="2651150" y="1919857"/>
            <a:chExt cx="1382357" cy="1377735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3EBF9C8-3FC2-514B-AA3B-071E25830E49}"/>
                </a:ext>
              </a:extLst>
            </p:cNvPr>
            <p:cNvSpPr/>
            <p:nvPr/>
          </p:nvSpPr>
          <p:spPr>
            <a:xfrm>
              <a:off x="2651150" y="2712817"/>
              <a:ext cx="13823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оценка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всех задач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05DBA78E-AC48-9F48-A60D-DEA8194D2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5850" y="1919857"/>
              <a:ext cx="442779" cy="442779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81EB9CF-FBBE-D848-96C4-82C910D300D6}"/>
              </a:ext>
            </a:extLst>
          </p:cNvPr>
          <p:cNvGrpSpPr/>
          <p:nvPr/>
        </p:nvGrpSpPr>
        <p:grpSpPr>
          <a:xfrm>
            <a:off x="7222211" y="1918560"/>
            <a:ext cx="1809364" cy="1809920"/>
            <a:chOff x="7222211" y="1918560"/>
            <a:chExt cx="1809364" cy="180992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BCE5ADF-DFE8-034F-B948-5347EAF91577}"/>
                </a:ext>
              </a:extLst>
            </p:cNvPr>
            <p:cNvSpPr/>
            <p:nvPr/>
          </p:nvSpPr>
          <p:spPr>
            <a:xfrm>
              <a:off x="7222211" y="2712817"/>
              <a:ext cx="180936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фикс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найденных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багов во время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общего регресса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8AC0D41-EF57-A64E-B4CA-E8B62728F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3542" y="1918560"/>
              <a:ext cx="442779" cy="442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42497C5-ACFE-0242-A583-05F8DF1D455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0D80D6-2748-4542-B2FD-8C68F1CB28D8}"/>
              </a:ext>
            </a:extLst>
          </p:cNvPr>
          <p:cNvSpPr txBox="1">
            <a:spLocks/>
          </p:cNvSpPr>
          <p:nvPr/>
        </p:nvSpPr>
        <p:spPr>
          <a:xfrm>
            <a:off x="318772" y="-130629"/>
            <a:ext cx="8229600" cy="123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</a:rPr>
              <a:t>шаг </a:t>
            </a:r>
            <a:r>
              <a:rPr lang="en-US" sz="7200" dirty="0">
                <a:solidFill>
                  <a:schemeClr val="bg1"/>
                </a:solidFill>
              </a:rPr>
              <a:t>1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1BA765B-0A8E-3646-9567-1F9AA4B0BBBD}"/>
              </a:ext>
            </a:extLst>
          </p:cNvPr>
          <p:cNvSpPr txBox="1">
            <a:spLocks/>
          </p:cNvSpPr>
          <p:nvPr/>
        </p:nvSpPr>
        <p:spPr>
          <a:xfrm>
            <a:off x="364210" y="828232"/>
            <a:ext cx="3488462" cy="1125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i="1" dirty="0"/>
              <a:t>первые улучшения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B34-D9D6-0942-AA29-16910E2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8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98EE4A6-DBA7-F743-A4C7-9760DC0A19B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394C08-7584-0547-8FC2-BFA039F6F92E}"/>
              </a:ext>
            </a:extLst>
          </p:cNvPr>
          <p:cNvSpPr txBox="1">
            <a:spLocks/>
          </p:cNvSpPr>
          <p:nvPr/>
        </p:nvSpPr>
        <p:spPr>
          <a:xfrm>
            <a:off x="346042" y="15473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проблема потери фокуса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23F23-3883-0C4F-932E-BBC11F85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E691-D95C-AA4C-A024-1CB0EDD74A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42095" y="2832675"/>
            <a:ext cx="2343829" cy="9030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</a:rPr>
              <a:t>при коммуникациях </a:t>
            </a:r>
            <a:r>
              <a:rPr lang="ru-RU" sz="1800" b="1" dirty="0" err="1">
                <a:solidFill>
                  <a:schemeClr val="bg1"/>
                </a:solidFill>
              </a:rPr>
              <a:t>тимлида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с заказчиками</a:t>
            </a: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057E027-60B1-FD4F-96BB-E1C36AE4D902}"/>
              </a:ext>
            </a:extLst>
          </p:cNvPr>
          <p:cNvSpPr/>
          <p:nvPr/>
        </p:nvSpPr>
        <p:spPr>
          <a:xfrm>
            <a:off x="1333177" y="1191750"/>
            <a:ext cx="2358520" cy="2358520"/>
          </a:xfrm>
          <a:prstGeom prst="ellipse">
            <a:avLst/>
          </a:prstGeom>
          <a:noFill/>
          <a:ln w="76200">
            <a:solidFill>
              <a:srgbClr val="FFDD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9DD92A6-EDCD-0945-B950-A9E4751F82A0}"/>
              </a:ext>
            </a:extLst>
          </p:cNvPr>
          <p:cNvSpPr/>
          <p:nvPr/>
        </p:nvSpPr>
        <p:spPr>
          <a:xfrm>
            <a:off x="1333177" y="1197806"/>
            <a:ext cx="2358520" cy="2358520"/>
          </a:xfrm>
          <a:prstGeom prst="ellipse">
            <a:avLst/>
          </a:prstGeom>
          <a:noFill/>
          <a:ln w="76200">
            <a:solidFill>
              <a:srgbClr val="FFDD2F"/>
            </a:solidFill>
          </a:ln>
          <a:effectLst>
            <a:glow rad="330200">
              <a:srgbClr val="FFDD2F"/>
            </a:glo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8E06DAC-94FB-A142-A0F2-11DE46C6E06F}"/>
              </a:ext>
            </a:extLst>
          </p:cNvPr>
          <p:cNvSpPr/>
          <p:nvPr/>
        </p:nvSpPr>
        <p:spPr>
          <a:xfrm>
            <a:off x="5178508" y="1998569"/>
            <a:ext cx="2471005" cy="2470427"/>
          </a:xfrm>
          <a:prstGeom prst="ellipse">
            <a:avLst/>
          </a:prstGeom>
          <a:noFill/>
          <a:ln w="76200">
            <a:solidFill>
              <a:srgbClr val="9BB9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AB8FCEC-7F24-7A4E-9C63-E10B021E245F}"/>
              </a:ext>
            </a:extLst>
          </p:cNvPr>
          <p:cNvSpPr>
            <a:spLocks noChangeAspect="1"/>
          </p:cNvSpPr>
          <p:nvPr/>
        </p:nvSpPr>
        <p:spPr>
          <a:xfrm>
            <a:off x="5186762" y="2004625"/>
            <a:ext cx="2470427" cy="2470427"/>
          </a:xfrm>
          <a:prstGeom prst="ellipse">
            <a:avLst/>
          </a:prstGeom>
          <a:noFill/>
          <a:ln w="76200">
            <a:solidFill>
              <a:srgbClr val="9BB9DE"/>
            </a:solidFill>
          </a:ln>
          <a:effectLst>
            <a:glow rad="317500">
              <a:srgbClr val="9BB9DE"/>
            </a:glo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D0D7CE-612C-4347-BCC9-56573CBA1870}"/>
              </a:ext>
            </a:extLst>
          </p:cNvPr>
          <p:cNvSpPr/>
          <p:nvPr/>
        </p:nvSpPr>
        <p:spPr>
          <a:xfrm>
            <a:off x="1617884" y="1909345"/>
            <a:ext cx="1780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 работе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 кодом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err="1">
                <a:solidFill>
                  <a:schemeClr val="bg1"/>
                </a:solidFill>
              </a:rPr>
              <a:t>деплоях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C622DD-2868-9A46-B8C1-94A689B3C1DE}"/>
              </a:ext>
            </a:extLst>
          </p:cNvPr>
          <p:cNvSpPr txBox="1"/>
          <p:nvPr/>
        </p:nvSpPr>
        <p:spPr>
          <a:xfrm>
            <a:off x="12883896" y="382219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BDB4807-9F94-F546-A857-8339D06C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8D058418-F449-0045-AD4A-7B5F7DF942BA}"/>
              </a:ext>
            </a:extLst>
          </p:cNvPr>
          <p:cNvSpPr/>
          <p:nvPr/>
        </p:nvSpPr>
        <p:spPr>
          <a:xfrm>
            <a:off x="0" y="1"/>
            <a:ext cx="9144000" cy="5143498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FB1091EA-0910-E64C-9737-4ECD64993993}"/>
              </a:ext>
            </a:extLst>
          </p:cNvPr>
          <p:cNvSpPr/>
          <p:nvPr/>
        </p:nvSpPr>
        <p:spPr>
          <a:xfrm>
            <a:off x="-1822" y="1"/>
            <a:ext cx="4583360" cy="5143499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3326D7C9-4DA6-9240-A186-F13942456526}"/>
              </a:ext>
            </a:extLst>
          </p:cNvPr>
          <p:cNvSpPr/>
          <p:nvPr/>
        </p:nvSpPr>
        <p:spPr>
          <a:xfrm>
            <a:off x="4572000" y="0"/>
            <a:ext cx="4583360" cy="5143499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ACFF803C-79A9-0044-96FB-B2658D32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13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E12F0FE-75A9-E74B-9728-1C6980C6CC78}"/>
              </a:ext>
            </a:extLst>
          </p:cNvPr>
          <p:cNvSpPr txBox="1">
            <a:spLocks/>
          </p:cNvSpPr>
          <p:nvPr/>
        </p:nvSpPr>
        <p:spPr>
          <a:xfrm>
            <a:off x="382390" y="1303212"/>
            <a:ext cx="458335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800" b="1">
                <a:solidFill>
                  <a:schemeClr val="bg1"/>
                </a:solidFill>
              </a:rPr>
              <a:t>организация кода</a:t>
            </a:r>
            <a:endParaRPr lang="ru-RU" sz="180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20642A5-FB26-FD46-8FE9-8700DFAD34DF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>
                <a:solidFill>
                  <a:schemeClr val="bg1"/>
                </a:solidFill>
              </a:rPr>
              <a:t>архитектура фронта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1BDFF1D-0FEE-9845-A4AD-0085CFC4B216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1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1CB68A8-B38C-AC4D-B302-10A201E5208D}"/>
              </a:ext>
            </a:extLst>
          </p:cNvPr>
          <p:cNvSpPr/>
          <p:nvPr/>
        </p:nvSpPr>
        <p:spPr>
          <a:xfrm>
            <a:off x="4977108" y="1857652"/>
            <a:ext cx="37550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деплоим</a:t>
            </a:r>
            <a:r>
              <a:rPr lang="ru-RU" dirty="0">
                <a:solidFill>
                  <a:schemeClr val="bg1"/>
                </a:solidFill>
              </a:rPr>
              <a:t> общий код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общую инфраструктуру</a:t>
            </a:r>
          </a:p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обслуживаем им все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запросы для всех страниц</a:t>
            </a:r>
          </a:p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для релиза своих изменений надо закинуть код в общую ветку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6D32CA0-60CF-0F41-B247-1205DAA7C027}"/>
              </a:ext>
            </a:extLst>
          </p:cNvPr>
          <p:cNvGrpSpPr/>
          <p:nvPr/>
        </p:nvGrpSpPr>
        <p:grpSpPr>
          <a:xfrm>
            <a:off x="468313" y="1743075"/>
            <a:ext cx="3479601" cy="692300"/>
            <a:chOff x="468313" y="1605280"/>
            <a:chExt cx="3479601" cy="692300"/>
          </a:xfrm>
        </p:grpSpPr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id="{448ABD76-6070-2D4A-8A65-4520EADDCF76}"/>
                </a:ext>
              </a:extLst>
            </p:cNvPr>
            <p:cNvSpPr/>
            <p:nvPr/>
          </p:nvSpPr>
          <p:spPr>
            <a:xfrm>
              <a:off x="468313" y="1605280"/>
              <a:ext cx="3479601" cy="692300"/>
            </a:xfrm>
            <a:prstGeom prst="roundRect">
              <a:avLst>
                <a:gd name="adj" fmla="val 50000"/>
              </a:avLst>
            </a:prstGeom>
            <a:solidFill>
              <a:srgbClr val="3E475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90108D2E-CCF4-C541-AFC8-C65C98CF2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217" y="1730040"/>
              <a:ext cx="442779" cy="442779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FF0FAC9-5E62-0046-BA9C-3A952B9A2387}"/>
              </a:ext>
            </a:extLst>
          </p:cNvPr>
          <p:cNvGrpSpPr/>
          <p:nvPr/>
        </p:nvGrpSpPr>
        <p:grpSpPr>
          <a:xfrm>
            <a:off x="449238" y="2654549"/>
            <a:ext cx="3479601" cy="692300"/>
            <a:chOff x="449238" y="2456324"/>
            <a:chExt cx="3479601" cy="692300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D4D2BEC5-4199-664F-A555-A60556A84F9E}"/>
                </a:ext>
              </a:extLst>
            </p:cNvPr>
            <p:cNvSpPr/>
            <p:nvPr/>
          </p:nvSpPr>
          <p:spPr>
            <a:xfrm>
              <a:off x="449238" y="2456324"/>
              <a:ext cx="3479601" cy="692300"/>
            </a:xfrm>
            <a:prstGeom prst="roundRect">
              <a:avLst>
                <a:gd name="adj" fmla="val 50000"/>
              </a:avLst>
            </a:prstGeom>
            <a:solidFill>
              <a:srgbClr val="3E475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22B4979A-07A2-344C-8AD2-E51379688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217" y="2598091"/>
              <a:ext cx="442779" cy="442779"/>
            </a:xfrm>
            <a:prstGeom prst="rect">
              <a:avLst/>
            </a:prstGeom>
          </p:spPr>
        </p:pic>
      </p:grp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B180529-6D79-8B4D-A0CA-2BAA7431D60E}"/>
              </a:ext>
            </a:extLst>
          </p:cNvPr>
          <p:cNvSpPr/>
          <p:nvPr/>
        </p:nvSpPr>
        <p:spPr>
          <a:xfrm>
            <a:off x="1367178" y="1777984"/>
            <a:ext cx="2043188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 err="1">
                <a:solidFill>
                  <a:schemeClr val="bg1"/>
                </a:solidFill>
              </a:rPr>
              <a:t>монорепозиторий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всех команд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3704131-B459-824C-8E60-364B88A5BAA3}"/>
              </a:ext>
            </a:extLst>
          </p:cNvPr>
          <p:cNvSpPr/>
          <p:nvPr/>
        </p:nvSpPr>
        <p:spPr>
          <a:xfrm>
            <a:off x="1367178" y="2784582"/>
            <a:ext cx="196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монолитный код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642B9275-ACAB-B743-B446-03283AB6AA7C}"/>
              </a:ext>
            </a:extLst>
          </p:cNvPr>
          <p:cNvGrpSpPr/>
          <p:nvPr/>
        </p:nvGrpSpPr>
        <p:grpSpPr>
          <a:xfrm>
            <a:off x="468314" y="3571908"/>
            <a:ext cx="2864379" cy="782732"/>
            <a:chOff x="468314" y="3296638"/>
            <a:chExt cx="2864379" cy="782732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C080E809-D92E-454F-A8A5-933D45CDE380}"/>
                </a:ext>
              </a:extLst>
            </p:cNvPr>
            <p:cNvGrpSpPr/>
            <p:nvPr/>
          </p:nvGrpSpPr>
          <p:grpSpPr>
            <a:xfrm>
              <a:off x="468314" y="3296638"/>
              <a:ext cx="782732" cy="782732"/>
              <a:chOff x="768135" y="3255696"/>
              <a:chExt cx="838415" cy="838415"/>
            </a:xfrm>
          </p:grpSpPr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51C49124-B448-9E4F-826A-E9011CE17DD2}"/>
                  </a:ext>
                </a:extLst>
              </p:cNvPr>
              <p:cNvSpPr/>
              <p:nvPr/>
            </p:nvSpPr>
            <p:spPr>
              <a:xfrm>
                <a:off x="768135" y="3255696"/>
                <a:ext cx="838415" cy="8384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2" name="Группа 71">
                <a:extLst>
                  <a:ext uri="{FF2B5EF4-FFF2-40B4-BE49-F238E27FC236}">
                    <a16:creationId xmlns:a16="http://schemas.microsoft.com/office/drawing/2014/main" id="{6F71791C-AC52-134D-BF73-332F99009807}"/>
                  </a:ext>
                </a:extLst>
              </p:cNvPr>
              <p:cNvGrpSpPr/>
              <p:nvPr/>
            </p:nvGrpSpPr>
            <p:grpSpPr>
              <a:xfrm>
                <a:off x="838946" y="3362200"/>
                <a:ext cx="696792" cy="620198"/>
                <a:chOff x="859368" y="3348553"/>
                <a:chExt cx="696792" cy="620198"/>
              </a:xfrm>
            </p:grpSpPr>
            <p:sp>
              <p:nvSpPr>
                <p:cNvPr id="73" name="Прямоугольник 72">
                  <a:extLst>
                    <a:ext uri="{FF2B5EF4-FFF2-40B4-BE49-F238E27FC236}">
                      <a16:creationId xmlns:a16="http://schemas.microsoft.com/office/drawing/2014/main" id="{A4053AA0-6030-9C41-9B75-5B4562ED3F1A}"/>
                    </a:ext>
                  </a:extLst>
                </p:cNvPr>
                <p:cNvSpPr/>
                <p:nvPr/>
              </p:nvSpPr>
              <p:spPr>
                <a:xfrm>
                  <a:off x="859368" y="3348554"/>
                  <a:ext cx="465693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id="{21C92F78-C096-D84E-819D-FA3CD5F45609}"/>
                    </a:ext>
                  </a:extLst>
                </p:cNvPr>
                <p:cNvSpPr/>
                <p:nvPr/>
              </p:nvSpPr>
              <p:spPr>
                <a:xfrm>
                  <a:off x="859369" y="3583504"/>
                  <a:ext cx="173627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1DB9CCEF-52CA-E04C-9CA7-72FBA3003F5C}"/>
                    </a:ext>
                  </a:extLst>
                </p:cNvPr>
                <p:cNvSpPr/>
                <p:nvPr/>
              </p:nvSpPr>
              <p:spPr>
                <a:xfrm>
                  <a:off x="859368" y="3818454"/>
                  <a:ext cx="465693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Прямоугольник 75">
                  <a:extLst>
                    <a:ext uri="{FF2B5EF4-FFF2-40B4-BE49-F238E27FC236}">
                      <a16:creationId xmlns:a16="http://schemas.microsoft.com/office/drawing/2014/main" id="{7140DBF9-9964-A54F-BF96-CB5FCD76B394}"/>
                    </a:ext>
                  </a:extLst>
                </p:cNvPr>
                <p:cNvSpPr/>
                <p:nvPr/>
              </p:nvSpPr>
              <p:spPr>
                <a:xfrm>
                  <a:off x="1141422" y="3583504"/>
                  <a:ext cx="173627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Прямоугольник 76">
                  <a:extLst>
                    <a:ext uri="{FF2B5EF4-FFF2-40B4-BE49-F238E27FC236}">
                      <a16:creationId xmlns:a16="http://schemas.microsoft.com/office/drawing/2014/main" id="{7E46F701-9E87-A248-93D3-CC488FAF9CE3}"/>
                    </a:ext>
                  </a:extLst>
                </p:cNvPr>
                <p:cNvSpPr/>
                <p:nvPr/>
              </p:nvSpPr>
              <p:spPr>
                <a:xfrm>
                  <a:off x="1416294" y="3348553"/>
                  <a:ext cx="139866" cy="620198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E147493E-343D-5E42-A1AF-2C0EFFADF769}"/>
                </a:ext>
              </a:extLst>
            </p:cNvPr>
            <p:cNvSpPr/>
            <p:nvPr/>
          </p:nvSpPr>
          <p:spPr>
            <a:xfrm>
              <a:off x="1367178" y="3523476"/>
              <a:ext cx="19655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monolithic/layered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4422021-9419-2A49-848C-D55E810286F3}"/>
              </a:ext>
            </a:extLst>
          </p:cNvPr>
          <p:cNvSpPr txBox="1">
            <a:spLocks/>
          </p:cNvSpPr>
          <p:nvPr/>
        </p:nvSpPr>
        <p:spPr>
          <a:xfrm>
            <a:off x="6346580" y="391754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chemeClr val="bg1"/>
                </a:solidFill>
              </a:rPr>
              <a:t>было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AFB6B7B-2C86-4F42-B154-A2D133F3F2B9}"/>
              </a:ext>
            </a:extLst>
          </p:cNvPr>
          <p:cNvSpPr/>
          <p:nvPr/>
        </p:nvSpPr>
        <p:spPr>
          <a:xfrm>
            <a:off x="4972388" y="1859597"/>
            <a:ext cx="3755084" cy="2062103"/>
          </a:xfrm>
          <a:prstGeom prst="rect">
            <a:avLst/>
          </a:prstGeom>
          <a:solidFill>
            <a:srgbClr val="3E4757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деплоим</a:t>
            </a:r>
            <a:r>
              <a:rPr lang="ru-RU" dirty="0">
                <a:solidFill>
                  <a:schemeClr val="bg1"/>
                </a:solidFill>
              </a:rPr>
              <a:t> общий код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>
                <a:solidFill>
                  <a:srgbClr val="FFDD2F"/>
                </a:solidFill>
              </a:rPr>
              <a:t>отдельную</a:t>
            </a:r>
            <a:r>
              <a:rPr lang="ru-RU" dirty="0">
                <a:solidFill>
                  <a:schemeClr val="bg1"/>
                </a:solidFill>
              </a:rPr>
              <a:t> инфраструктуру</a:t>
            </a:r>
          </a:p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обслуживаем </a:t>
            </a:r>
            <a:r>
              <a:rPr lang="ru-RU" dirty="0">
                <a:solidFill>
                  <a:srgbClr val="FFDD2F"/>
                </a:solidFill>
              </a:rPr>
              <a:t>нашим</a:t>
            </a:r>
            <a:r>
              <a:rPr lang="ru-RU" dirty="0">
                <a:solidFill>
                  <a:schemeClr val="bg1"/>
                </a:solidFill>
              </a:rPr>
              <a:t> приложением </a:t>
            </a:r>
            <a:r>
              <a:rPr lang="ru-RU" dirty="0">
                <a:solidFill>
                  <a:srgbClr val="FFDD2F"/>
                </a:solidFill>
              </a:rPr>
              <a:t>наши</a:t>
            </a:r>
            <a:r>
              <a:rPr lang="ru-RU" dirty="0">
                <a:solidFill>
                  <a:schemeClr val="bg1"/>
                </a:solidFill>
              </a:rPr>
              <a:t> страницы</a:t>
            </a:r>
          </a:p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релиз </a:t>
            </a:r>
            <a:r>
              <a:rPr lang="ru-RU" dirty="0">
                <a:solidFill>
                  <a:srgbClr val="FFDD2F"/>
                </a:solidFill>
              </a:rPr>
              <a:t>своих изменений </a:t>
            </a:r>
            <a:br>
              <a:rPr lang="ru-RU" dirty="0">
                <a:solidFill>
                  <a:srgbClr val="FFDD2F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из </a:t>
            </a:r>
            <a:r>
              <a:rPr lang="ru-RU" dirty="0">
                <a:solidFill>
                  <a:srgbClr val="FFDD2F"/>
                </a:solidFill>
              </a:rPr>
              <a:t>своей </a:t>
            </a:r>
            <a:r>
              <a:rPr lang="ru-RU" dirty="0" err="1">
                <a:solidFill>
                  <a:srgbClr val="FFDD2F"/>
                </a:solidFill>
              </a:rPr>
              <a:t>релизной</a:t>
            </a:r>
            <a:r>
              <a:rPr lang="ru-RU" dirty="0">
                <a:solidFill>
                  <a:srgbClr val="FFDD2F"/>
                </a:solidFill>
              </a:rPr>
              <a:t> ветки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E88B731B-B38A-AD44-B948-9BFA8260F2C9}"/>
              </a:ext>
            </a:extLst>
          </p:cNvPr>
          <p:cNvSpPr txBox="1">
            <a:spLocks/>
          </p:cNvSpPr>
          <p:nvPr/>
        </p:nvSpPr>
        <p:spPr>
          <a:xfrm>
            <a:off x="6346580" y="391753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rgbClr val="FFDD2F"/>
                </a:solidFill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332893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838B4E51-C1E9-B348-A0CE-ED03C8AF72F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D3A2AE9-5393-5A4D-873E-FD33B86B1143}"/>
              </a:ext>
            </a:extLst>
          </p:cNvPr>
          <p:cNvSpPr txBox="1">
            <a:spLocks/>
          </p:cNvSpPr>
          <p:nvPr/>
        </p:nvSpPr>
        <p:spPr>
          <a:xfrm>
            <a:off x="364210" y="15473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>
                <a:solidFill>
                  <a:schemeClr val="bg1"/>
                </a:solidFill>
              </a:rPr>
              <a:t>структура команды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DB5A17F-EE58-2E4A-915C-1D9F65D90690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8EB1C-3E6B-9D48-B6A3-94C8B0EE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172B4915-1A21-0942-8C79-2CA6831B7DAF}"/>
              </a:ext>
            </a:extLst>
          </p:cNvPr>
          <p:cNvSpPr txBox="1">
            <a:spLocks/>
          </p:cNvSpPr>
          <p:nvPr/>
        </p:nvSpPr>
        <p:spPr>
          <a:xfrm>
            <a:off x="5941444" y="391754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chemeClr val="bg1"/>
                </a:solidFill>
              </a:rPr>
              <a:t>было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3457D98-AD52-914F-8ABC-055B20D53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10" y="1662242"/>
            <a:ext cx="591585" cy="58204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043FEAB-3D3C-094E-92BC-E209505B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676" y="1662242"/>
            <a:ext cx="591585" cy="58204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301B8A9-4678-3643-B557-3A88FC08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42" y="1662242"/>
            <a:ext cx="591585" cy="58204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77ACB605-2A2E-BF4B-9A6B-A2D15E23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408" y="1662242"/>
            <a:ext cx="591585" cy="58204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CE2CCE8-E4D1-F441-8F37-C9EF2065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274" y="1662242"/>
            <a:ext cx="591585" cy="582044"/>
          </a:xfrm>
          <a:prstGeom prst="rect">
            <a:avLst/>
          </a:prstGeom>
        </p:spPr>
      </p:pic>
      <p:sp>
        <p:nvSpPr>
          <p:cNvPr id="67" name="Content Placeholder 8">
            <a:extLst>
              <a:ext uri="{FF2B5EF4-FFF2-40B4-BE49-F238E27FC236}">
                <a16:creationId xmlns:a16="http://schemas.microsoft.com/office/drawing/2014/main" id="{2CA8023B-9B69-3A45-BABE-812FD9FDF0A2}"/>
              </a:ext>
            </a:extLst>
          </p:cNvPr>
          <p:cNvSpPr txBox="1">
            <a:spLocks/>
          </p:cNvSpPr>
          <p:nvPr/>
        </p:nvSpPr>
        <p:spPr>
          <a:xfrm>
            <a:off x="1094476" y="1789386"/>
            <a:ext cx="121706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DD2F"/>
                </a:solidFill>
              </a:rPr>
              <a:t>customers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1CC1EF7-96E3-CF45-8220-A50472B26183}"/>
              </a:ext>
            </a:extLst>
          </p:cNvPr>
          <p:cNvGrpSpPr/>
          <p:nvPr/>
        </p:nvGrpSpPr>
        <p:grpSpPr>
          <a:xfrm>
            <a:off x="4308718" y="3700522"/>
            <a:ext cx="1045039" cy="641386"/>
            <a:chOff x="4308718" y="3341279"/>
            <a:chExt cx="1045039" cy="641386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6EE1461-68D4-7F4B-95FD-BEC50905F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8718" y="3342417"/>
              <a:ext cx="650744" cy="640248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73B09A4D-CCB1-CC44-B2C6-7A9352689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3057" y="3341279"/>
              <a:ext cx="520700" cy="395346"/>
            </a:xfrm>
            <a:prstGeom prst="rect">
              <a:avLst/>
            </a:prstGeom>
          </p:spPr>
        </p:pic>
      </p:grp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AB90B67-86DF-0449-8355-1AD0D2174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933" y="3701660"/>
            <a:ext cx="650744" cy="64024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0C6599A-8AB7-4840-BAE4-5FF25E721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247" y="3701660"/>
            <a:ext cx="650744" cy="64024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C0262A36-D851-7549-BF04-560EECC9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718" y="2859993"/>
            <a:ext cx="650744" cy="640248"/>
          </a:xfrm>
          <a:prstGeom prst="rect">
            <a:avLst/>
          </a:prstGeom>
        </p:spPr>
      </p:pic>
      <p:sp>
        <p:nvSpPr>
          <p:cNvPr id="75" name="Content Placeholder 8">
            <a:extLst>
              <a:ext uri="{FF2B5EF4-FFF2-40B4-BE49-F238E27FC236}">
                <a16:creationId xmlns:a16="http://schemas.microsoft.com/office/drawing/2014/main" id="{B80D5E6C-112B-EA46-8E41-C4A233B15F08}"/>
              </a:ext>
            </a:extLst>
          </p:cNvPr>
          <p:cNvSpPr txBox="1">
            <a:spLocks/>
          </p:cNvSpPr>
          <p:nvPr/>
        </p:nvSpPr>
        <p:spPr>
          <a:xfrm>
            <a:off x="4959462" y="3234550"/>
            <a:ext cx="121706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lead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ACC56F9F-1F19-A54D-BB44-917054D11478}"/>
              </a:ext>
            </a:extLst>
          </p:cNvPr>
          <p:cNvGrpSpPr/>
          <p:nvPr/>
        </p:nvGrpSpPr>
        <p:grpSpPr>
          <a:xfrm>
            <a:off x="2493398" y="1650449"/>
            <a:ext cx="1684504" cy="1593774"/>
            <a:chOff x="2493398" y="1291206"/>
            <a:chExt cx="1684504" cy="1593774"/>
          </a:xfrm>
        </p:grpSpPr>
        <p:cxnSp>
          <p:nvCxnSpPr>
            <p:cNvPr id="77" name="Соединительная линия уступом 76">
              <a:extLst>
                <a:ext uri="{FF2B5EF4-FFF2-40B4-BE49-F238E27FC236}">
                  <a16:creationId xmlns:a16="http://schemas.microsoft.com/office/drawing/2014/main" id="{60D74790-FFE2-D147-9834-6F139805BC5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793602" y="1897966"/>
              <a:ext cx="1384300" cy="987014"/>
            </a:xfrm>
            <a:prstGeom prst="bentConnector2">
              <a:avLst/>
            </a:prstGeom>
            <a:ln w="19050" cap="rnd">
              <a:solidFill>
                <a:schemeClr val="bg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5A50D799-EA4F-EE42-A882-42E384172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3398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5E5A668F-5433-084B-8266-D04151F78057}"/>
              </a:ext>
            </a:extLst>
          </p:cNvPr>
          <p:cNvGrpSpPr/>
          <p:nvPr/>
        </p:nvGrpSpPr>
        <p:grpSpPr>
          <a:xfrm>
            <a:off x="3412896" y="1650449"/>
            <a:ext cx="923210" cy="1327816"/>
            <a:chOff x="3406021" y="1291206"/>
            <a:chExt cx="923210" cy="1327816"/>
          </a:xfrm>
        </p:grpSpPr>
        <p:cxnSp>
          <p:nvCxnSpPr>
            <p:cNvPr id="80" name="Соединительная линия уступом 79">
              <a:extLst>
                <a:ext uri="{FF2B5EF4-FFF2-40B4-BE49-F238E27FC236}">
                  <a16:creationId xmlns:a16="http://schemas.microsoft.com/office/drawing/2014/main" id="{B16ADC48-D796-7F4A-87F6-1C01D65AC13D}"/>
                </a:ext>
              </a:extLst>
            </p:cNvPr>
            <p:cNvCxnSpPr/>
            <p:nvPr/>
          </p:nvCxnSpPr>
          <p:spPr>
            <a:xfrm rot="16200000" flipV="1">
              <a:off x="3670172" y="1959964"/>
              <a:ext cx="705355" cy="612762"/>
            </a:xfrm>
            <a:prstGeom prst="bentConnector3">
              <a:avLst>
                <a:gd name="adj1" fmla="val -415"/>
              </a:avLst>
            </a:prstGeom>
            <a:ln w="19050" cap="rnd">
              <a:solidFill>
                <a:schemeClr val="bg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2355674D-8329-0745-ADB1-EC5D92EC0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6021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BCF58147-F394-D843-890A-EDEAD8B4DE18}"/>
              </a:ext>
            </a:extLst>
          </p:cNvPr>
          <p:cNvGrpSpPr/>
          <p:nvPr/>
        </p:nvGrpSpPr>
        <p:grpSpPr>
          <a:xfrm>
            <a:off x="4335966" y="1650449"/>
            <a:ext cx="610668" cy="1090749"/>
            <a:chOff x="4335966" y="1291206"/>
            <a:chExt cx="610668" cy="1090749"/>
          </a:xfrm>
        </p:grpSpPr>
        <p:cxnSp>
          <p:nvCxnSpPr>
            <p:cNvPr id="83" name="Прямая со стрелкой 82">
              <a:extLst>
                <a:ext uri="{FF2B5EF4-FFF2-40B4-BE49-F238E27FC236}">
                  <a16:creationId xmlns:a16="http://schemas.microsoft.com/office/drawing/2014/main" id="{78DF5780-F245-AB43-9360-B864DC941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9334" y="1976988"/>
              <a:ext cx="0" cy="404967"/>
            </a:xfrm>
            <a:prstGeom prst="straightConnector1">
              <a:avLst/>
            </a:prstGeom>
            <a:ln w="19050" cap="rnd">
              <a:solidFill>
                <a:schemeClr val="bg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556E0AE7-44EE-5F44-ADCF-5F9FB7AE6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5966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1AD6E59-B568-BE42-9477-2E2DBE626262}"/>
              </a:ext>
            </a:extLst>
          </p:cNvPr>
          <p:cNvGrpSpPr/>
          <p:nvPr/>
        </p:nvGrpSpPr>
        <p:grpSpPr>
          <a:xfrm>
            <a:off x="4894888" y="1650449"/>
            <a:ext cx="977435" cy="1327817"/>
            <a:chOff x="4894888" y="1291206"/>
            <a:chExt cx="977435" cy="1327817"/>
          </a:xfrm>
        </p:grpSpPr>
        <p:cxnSp>
          <p:nvCxnSpPr>
            <p:cNvPr id="86" name="Соединительная линия уступом 85">
              <a:extLst>
                <a:ext uri="{FF2B5EF4-FFF2-40B4-BE49-F238E27FC236}">
                  <a16:creationId xmlns:a16="http://schemas.microsoft.com/office/drawing/2014/main" id="{58C8147C-58AD-C04A-927D-E5A4D3556B5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848591" y="1959965"/>
              <a:ext cx="705355" cy="612762"/>
            </a:xfrm>
            <a:prstGeom prst="bentConnector3">
              <a:avLst>
                <a:gd name="adj1" fmla="val -415"/>
              </a:avLst>
            </a:prstGeom>
            <a:ln w="19050" cap="rnd">
              <a:solidFill>
                <a:schemeClr val="bg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CDE6FBB-F87C-1D40-B128-A4064FF1A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1655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A9198D9-EEEC-F840-8281-8E9F1428947D}"/>
              </a:ext>
            </a:extLst>
          </p:cNvPr>
          <p:cNvGrpSpPr/>
          <p:nvPr/>
        </p:nvGrpSpPr>
        <p:grpSpPr>
          <a:xfrm>
            <a:off x="5120815" y="1650449"/>
            <a:ext cx="1671552" cy="1593775"/>
            <a:chOff x="5120815" y="1291206"/>
            <a:chExt cx="1671552" cy="1593775"/>
          </a:xfrm>
        </p:grpSpPr>
        <p:cxnSp>
          <p:nvCxnSpPr>
            <p:cNvPr id="97" name="Соединительная линия уступом 96">
              <a:extLst>
                <a:ext uri="{FF2B5EF4-FFF2-40B4-BE49-F238E27FC236}">
                  <a16:creationId xmlns:a16="http://schemas.microsoft.com/office/drawing/2014/main" id="{F10C7ABA-2393-EE4F-AA0C-DAEE1A6C39C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120815" y="1897967"/>
              <a:ext cx="1384300" cy="987014"/>
            </a:xfrm>
            <a:prstGeom prst="bentConnector2">
              <a:avLst/>
            </a:prstGeom>
            <a:ln w="19050" cap="rnd">
              <a:solidFill>
                <a:schemeClr val="bg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16ECD0F9-6848-8D4F-B9C0-885689C04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1699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7265BF19-9298-FD46-9389-2D1A804027E0}"/>
              </a:ext>
            </a:extLst>
          </p:cNvPr>
          <p:cNvGrpSpPr/>
          <p:nvPr/>
        </p:nvGrpSpPr>
        <p:grpSpPr>
          <a:xfrm rot="16200000">
            <a:off x="765262" y="1507157"/>
            <a:ext cx="558574" cy="518898"/>
            <a:chOff x="3188825" y="914400"/>
            <a:chExt cx="558574" cy="518898"/>
          </a:xfrm>
        </p:grpSpPr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88435821-DC07-E04A-A80C-3E8863BFC48B}"/>
                </a:ext>
              </a:extLst>
            </p:cNvPr>
            <p:cNvCxnSpPr/>
            <p:nvPr/>
          </p:nvCxnSpPr>
          <p:spPr>
            <a:xfrm flipV="1">
              <a:off x="3188825" y="914400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id="{8434A342-4633-954C-B5D7-0828AACDE8C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46072" y="1331971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>
              <a:extLst>
                <a:ext uri="{FF2B5EF4-FFF2-40B4-BE49-F238E27FC236}">
                  <a16:creationId xmlns:a16="http://schemas.microsoft.com/office/drawing/2014/main" id="{98114161-746E-7A44-BFA5-444C0018C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015" y="1034426"/>
              <a:ext cx="122411" cy="147118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130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838B4E51-C1E9-B348-A0CE-ED03C8AF72F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D3A2AE9-5393-5A4D-873E-FD33B86B1143}"/>
              </a:ext>
            </a:extLst>
          </p:cNvPr>
          <p:cNvSpPr txBox="1">
            <a:spLocks/>
          </p:cNvSpPr>
          <p:nvPr/>
        </p:nvSpPr>
        <p:spPr>
          <a:xfrm>
            <a:off x="364210" y="15473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>
                <a:solidFill>
                  <a:schemeClr val="bg1"/>
                </a:solidFill>
              </a:rPr>
              <a:t>структура команды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DB5A17F-EE58-2E4A-915C-1D9F65D90690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8EB1C-3E6B-9D48-B6A3-94C8B0EE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4ED0C445-BCCA-1C41-8601-17C63EF5FFB1}"/>
              </a:ext>
            </a:extLst>
          </p:cNvPr>
          <p:cNvSpPr txBox="1">
            <a:spLocks/>
          </p:cNvSpPr>
          <p:nvPr/>
        </p:nvSpPr>
        <p:spPr>
          <a:xfrm>
            <a:off x="5941444" y="389772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rgbClr val="FFDD2F"/>
                </a:solidFill>
              </a:rPr>
              <a:t>стало</a:t>
            </a: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D754E87E-C305-5044-B21B-7638BE694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92" y="1660115"/>
            <a:ext cx="591585" cy="58204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1FAC023-3D05-8B48-9612-444B1D079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958" y="1660115"/>
            <a:ext cx="591585" cy="58204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71248F5F-B67B-E04E-BA83-8B932DA3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24" y="1660115"/>
            <a:ext cx="591585" cy="582044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1DDD4E2D-1DAB-8B43-A2A1-22457351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690" y="1660115"/>
            <a:ext cx="591585" cy="582044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47C14740-9797-B849-A2F3-A8A99768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56" y="1660115"/>
            <a:ext cx="591585" cy="582044"/>
          </a:xfrm>
          <a:prstGeom prst="rect">
            <a:avLst/>
          </a:prstGeom>
        </p:spPr>
      </p:pic>
      <p:sp>
        <p:nvSpPr>
          <p:cNvPr id="113" name="Content Placeholder 8">
            <a:extLst>
              <a:ext uri="{FF2B5EF4-FFF2-40B4-BE49-F238E27FC236}">
                <a16:creationId xmlns:a16="http://schemas.microsoft.com/office/drawing/2014/main" id="{31DB9C94-F1B2-FF4B-BE46-123D5E737FD0}"/>
              </a:ext>
            </a:extLst>
          </p:cNvPr>
          <p:cNvSpPr txBox="1">
            <a:spLocks/>
          </p:cNvSpPr>
          <p:nvPr/>
        </p:nvSpPr>
        <p:spPr>
          <a:xfrm>
            <a:off x="1579758" y="1787259"/>
            <a:ext cx="121706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DD2F"/>
                </a:solidFill>
              </a:rPr>
              <a:t>customers</a:t>
            </a: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6BC2E3F7-EE03-9F48-9124-9980017704C6}"/>
              </a:ext>
            </a:extLst>
          </p:cNvPr>
          <p:cNvGrpSpPr/>
          <p:nvPr/>
        </p:nvGrpSpPr>
        <p:grpSpPr>
          <a:xfrm>
            <a:off x="1982011" y="3716177"/>
            <a:ext cx="1045039" cy="641386"/>
            <a:chOff x="4308718" y="3341279"/>
            <a:chExt cx="1045039" cy="641386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08C3D73D-69A3-1F4F-B97E-4C1F0B0EC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8718" y="3342417"/>
              <a:ext cx="650744" cy="640248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90508C55-C7E7-5B4D-83F8-BACDC47E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3057" y="3341279"/>
              <a:ext cx="520700" cy="395346"/>
            </a:xfrm>
            <a:prstGeom prst="rect">
              <a:avLst/>
            </a:prstGeom>
          </p:spPr>
        </p:pic>
      </p:grp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CF9CFF00-21EE-7741-8403-423741582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26" y="3717315"/>
            <a:ext cx="650744" cy="640248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8C8029AC-9204-4A4A-B0CF-1C27E6C0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540" y="3717315"/>
            <a:ext cx="650744" cy="640248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35B1CCC-629C-2D44-BCDC-959FFED44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011" y="2875648"/>
            <a:ext cx="650744" cy="640248"/>
          </a:xfrm>
          <a:prstGeom prst="rect">
            <a:avLst/>
          </a:prstGeom>
        </p:spPr>
      </p:pic>
      <p:sp>
        <p:nvSpPr>
          <p:cNvPr id="120" name="Content Placeholder 8">
            <a:extLst>
              <a:ext uri="{FF2B5EF4-FFF2-40B4-BE49-F238E27FC236}">
                <a16:creationId xmlns:a16="http://schemas.microsoft.com/office/drawing/2014/main" id="{67B0265E-B5C4-7841-8ECA-6474EC111384}"/>
              </a:ext>
            </a:extLst>
          </p:cNvPr>
          <p:cNvSpPr txBox="1">
            <a:spLocks/>
          </p:cNvSpPr>
          <p:nvPr/>
        </p:nvSpPr>
        <p:spPr>
          <a:xfrm>
            <a:off x="2632755" y="3250205"/>
            <a:ext cx="121706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lead</a:t>
            </a:r>
          </a:p>
        </p:txBody>
      </p: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A4173C9D-10B6-7440-8225-297683895A9A}"/>
              </a:ext>
            </a:extLst>
          </p:cNvPr>
          <p:cNvGrpSpPr/>
          <p:nvPr/>
        </p:nvGrpSpPr>
        <p:grpSpPr>
          <a:xfrm>
            <a:off x="2971592" y="1648322"/>
            <a:ext cx="2301636" cy="1593776"/>
            <a:chOff x="2971592" y="1291206"/>
            <a:chExt cx="2301636" cy="1593776"/>
          </a:xfrm>
        </p:grpSpPr>
        <p:cxnSp>
          <p:nvCxnSpPr>
            <p:cNvPr id="123" name="Соединительная линия уступом 122">
              <a:extLst>
                <a:ext uri="{FF2B5EF4-FFF2-40B4-BE49-F238E27FC236}">
                  <a16:creationId xmlns:a16="http://schemas.microsoft.com/office/drawing/2014/main" id="{19E13C83-B1CD-C049-BCAE-39420D4248F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278885" y="1897967"/>
              <a:ext cx="1994343" cy="987015"/>
            </a:xfrm>
            <a:prstGeom prst="bentConnector3">
              <a:avLst>
                <a:gd name="adj1" fmla="val 100115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3F985B7B-DE83-F847-9AE7-D27326B0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1592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81F045C1-6172-FD4C-89B4-7C5E1FE6C004}"/>
              </a:ext>
            </a:extLst>
          </p:cNvPr>
          <p:cNvGrpSpPr/>
          <p:nvPr/>
        </p:nvGrpSpPr>
        <p:grpSpPr>
          <a:xfrm>
            <a:off x="3891303" y="1648322"/>
            <a:ext cx="1420198" cy="1337030"/>
            <a:chOff x="3891303" y="1291206"/>
            <a:chExt cx="1420198" cy="1337030"/>
          </a:xfrm>
        </p:grpSpPr>
        <p:cxnSp>
          <p:nvCxnSpPr>
            <p:cNvPr id="122" name="Соединительная линия уступом 121">
              <a:extLst>
                <a:ext uri="{FF2B5EF4-FFF2-40B4-BE49-F238E27FC236}">
                  <a16:creationId xmlns:a16="http://schemas.microsoft.com/office/drawing/2014/main" id="{EB4B33A4-9DDE-8C40-97AE-A7C8E5C6607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01757" y="1913671"/>
              <a:ext cx="1109744" cy="714565"/>
            </a:xfrm>
            <a:prstGeom prst="bentConnector3">
              <a:avLst>
                <a:gd name="adj1" fmla="val 99822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5B5C018B-15AA-9142-BADB-2EA44F85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1303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E0AB74F7-D417-1449-A000-96F834C76338}"/>
              </a:ext>
            </a:extLst>
          </p:cNvPr>
          <p:cNvGrpSpPr/>
          <p:nvPr/>
        </p:nvGrpSpPr>
        <p:grpSpPr>
          <a:xfrm>
            <a:off x="5671500" y="1648322"/>
            <a:ext cx="686105" cy="1324106"/>
            <a:chOff x="5671500" y="1291206"/>
            <a:chExt cx="686105" cy="1324106"/>
          </a:xfrm>
        </p:grpSpPr>
        <p:cxnSp>
          <p:nvCxnSpPr>
            <p:cNvPr id="124" name="Соединительная линия уступом 123">
              <a:extLst>
                <a:ext uri="{FF2B5EF4-FFF2-40B4-BE49-F238E27FC236}">
                  <a16:creationId xmlns:a16="http://schemas.microsoft.com/office/drawing/2014/main" id="{405D2926-B6DC-A84B-87F4-F8B33713A29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481395" y="2103775"/>
              <a:ext cx="701642" cy="321431"/>
            </a:xfrm>
            <a:prstGeom prst="bentConnector3">
              <a:avLst>
                <a:gd name="adj1" fmla="val 497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FF713242-6556-424A-BB71-B50BDC81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937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DB1CBCA2-9A35-8B4E-889A-EDE268491E04}"/>
              </a:ext>
            </a:extLst>
          </p:cNvPr>
          <p:cNvGrpSpPr/>
          <p:nvPr/>
        </p:nvGrpSpPr>
        <p:grpSpPr>
          <a:xfrm>
            <a:off x="5831301" y="1648322"/>
            <a:ext cx="1446348" cy="1593777"/>
            <a:chOff x="5831301" y="1291206"/>
            <a:chExt cx="1446348" cy="1593777"/>
          </a:xfrm>
        </p:grpSpPr>
        <p:cxnSp>
          <p:nvCxnSpPr>
            <p:cNvPr id="125" name="Соединительная линия уступом 124">
              <a:extLst>
                <a:ext uri="{FF2B5EF4-FFF2-40B4-BE49-F238E27FC236}">
                  <a16:creationId xmlns:a16="http://schemas.microsoft.com/office/drawing/2014/main" id="{431DA322-D167-134B-ADD7-57DDAF916B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301" y="1897967"/>
              <a:ext cx="1159096" cy="987016"/>
            </a:xfrm>
            <a:prstGeom prst="bentConnector3">
              <a:avLst>
                <a:gd name="adj1" fmla="val 100146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F6171156-B21E-9846-ADC7-8787E9FD6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6981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03AABE94-2883-084C-BC83-881838DE3A7E}"/>
              </a:ext>
            </a:extLst>
          </p:cNvPr>
          <p:cNvGrpSpPr/>
          <p:nvPr/>
        </p:nvGrpSpPr>
        <p:grpSpPr>
          <a:xfrm rot="16200000">
            <a:off x="1250544" y="1505030"/>
            <a:ext cx="558574" cy="518898"/>
            <a:chOff x="3188825" y="914400"/>
            <a:chExt cx="558574" cy="518898"/>
          </a:xfrm>
        </p:grpSpPr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B687CA60-1BEC-D84C-89EF-6C2C3689649F}"/>
                </a:ext>
              </a:extLst>
            </p:cNvPr>
            <p:cNvCxnSpPr/>
            <p:nvPr/>
          </p:nvCxnSpPr>
          <p:spPr>
            <a:xfrm flipV="1">
              <a:off x="3188825" y="914400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>
              <a:extLst>
                <a:ext uri="{FF2B5EF4-FFF2-40B4-BE49-F238E27FC236}">
                  <a16:creationId xmlns:a16="http://schemas.microsoft.com/office/drawing/2014/main" id="{8379F21F-CDFA-B446-8F3A-413019BB811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46072" y="1331971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>
              <a:extLst>
                <a:ext uri="{FF2B5EF4-FFF2-40B4-BE49-F238E27FC236}">
                  <a16:creationId xmlns:a16="http://schemas.microsoft.com/office/drawing/2014/main" id="{45C5DF54-F04A-574D-953F-652A0CE41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015" y="1034426"/>
              <a:ext cx="122411" cy="147118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A3328040-167D-6845-B765-9D88B6058ED3}"/>
              </a:ext>
            </a:extLst>
          </p:cNvPr>
          <p:cNvGrpSpPr/>
          <p:nvPr/>
        </p:nvGrpSpPr>
        <p:grpSpPr>
          <a:xfrm>
            <a:off x="4821248" y="1648322"/>
            <a:ext cx="701643" cy="1324105"/>
            <a:chOff x="4821248" y="1291206"/>
            <a:chExt cx="701643" cy="1324105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80D25B55-8831-E445-A3BF-8162382EE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1248" y="1291206"/>
              <a:ext cx="610668" cy="601127"/>
            </a:xfrm>
            <a:prstGeom prst="rect">
              <a:avLst/>
            </a:prstGeom>
          </p:spPr>
        </p:pic>
        <p:cxnSp>
          <p:nvCxnSpPr>
            <p:cNvPr id="135" name="Соединительная линия уступом 134">
              <a:extLst>
                <a:ext uri="{FF2B5EF4-FFF2-40B4-BE49-F238E27FC236}">
                  <a16:creationId xmlns:a16="http://schemas.microsoft.com/office/drawing/2014/main" id="{07CA1F7C-672A-5840-8192-CE3E825ED0B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986423" y="2078843"/>
              <a:ext cx="701643" cy="371293"/>
            </a:xfrm>
            <a:prstGeom prst="bentConnector3">
              <a:avLst>
                <a:gd name="adj1" fmla="val 50000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Соединительная линия уступом 138">
            <a:extLst>
              <a:ext uri="{FF2B5EF4-FFF2-40B4-BE49-F238E27FC236}">
                <a16:creationId xmlns:a16="http://schemas.microsoft.com/office/drawing/2014/main" id="{07D11E24-945A-F747-AE92-6E71733AF742}"/>
              </a:ext>
            </a:extLst>
          </p:cNvPr>
          <p:cNvCxnSpPr>
            <a:cxnSpLocks/>
          </p:cNvCxnSpPr>
          <p:nvPr/>
        </p:nvCxnSpPr>
        <p:spPr>
          <a:xfrm>
            <a:off x="3171378" y="3425180"/>
            <a:ext cx="1953238" cy="374466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43B0B332-8546-4A49-92DC-FBFA4E73AD32}"/>
              </a:ext>
            </a:extLst>
          </p:cNvPr>
          <p:cNvGrpSpPr/>
          <p:nvPr/>
        </p:nvGrpSpPr>
        <p:grpSpPr>
          <a:xfrm>
            <a:off x="5172884" y="3142154"/>
            <a:ext cx="885284" cy="913246"/>
            <a:chOff x="5172884" y="2785038"/>
            <a:chExt cx="885284" cy="91324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0A37111-7451-B647-9944-92D13C020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2884" y="2785038"/>
              <a:ext cx="787400" cy="774700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89095D83-A336-3849-B043-46A7AFEBA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39984" y="3380100"/>
              <a:ext cx="318184" cy="318184"/>
            </a:xfrm>
            <a:prstGeom prst="rect">
              <a:avLst/>
            </a:prstGeom>
          </p:spPr>
        </p:pic>
      </p:grpSp>
      <p:sp>
        <p:nvSpPr>
          <p:cNvPr id="147" name="Content Placeholder 8">
            <a:extLst>
              <a:ext uri="{FF2B5EF4-FFF2-40B4-BE49-F238E27FC236}">
                <a16:creationId xmlns:a16="http://schemas.microsoft.com/office/drawing/2014/main" id="{DCD4AF94-9617-6142-BADD-CCE3C1FF41A4}"/>
              </a:ext>
            </a:extLst>
          </p:cNvPr>
          <p:cNvSpPr txBox="1">
            <a:spLocks/>
          </p:cNvSpPr>
          <p:nvPr/>
        </p:nvSpPr>
        <p:spPr>
          <a:xfrm>
            <a:off x="5044043" y="4022499"/>
            <a:ext cx="2598463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9BB9DE"/>
                </a:solidFill>
              </a:rPr>
              <a:t>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817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20" grpId="0"/>
      <p:bldP spid="1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AD40233-8FA0-9B46-A734-C4EABEE8A2A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D39DAAC-21F9-EE4A-9459-E39B4184BD67}"/>
              </a:ext>
            </a:extLst>
          </p:cNvPr>
          <p:cNvSpPr/>
          <p:nvPr/>
        </p:nvSpPr>
        <p:spPr>
          <a:xfrm>
            <a:off x="6137328" y="0"/>
            <a:ext cx="3006672" cy="5143500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2F93AF2-4C3C-DE48-A3B3-E9FAF333724C}"/>
              </a:ext>
            </a:extLst>
          </p:cNvPr>
          <p:cNvSpPr/>
          <p:nvPr/>
        </p:nvSpPr>
        <p:spPr>
          <a:xfrm>
            <a:off x="3068664" y="0"/>
            <a:ext cx="3068664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7B6B8CA3-A7A0-494A-89A5-222CCB6AFEA0}"/>
              </a:ext>
            </a:extLst>
          </p:cNvPr>
          <p:cNvSpPr/>
          <p:nvPr/>
        </p:nvSpPr>
        <p:spPr>
          <a:xfrm>
            <a:off x="0" y="0"/>
            <a:ext cx="3068664" cy="5143500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3143-ECE6-2941-9DE0-A5BE38B6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34EDDA-583A-F644-B20E-9992C0F8079B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8098C4-BEBF-624D-8C44-0FC989EB4A6A}"/>
              </a:ext>
            </a:extLst>
          </p:cNvPr>
          <p:cNvSpPr txBox="1">
            <a:spLocks/>
          </p:cNvSpPr>
          <p:nvPr/>
        </p:nvSpPr>
        <p:spPr>
          <a:xfrm>
            <a:off x="364210" y="157322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обязанности </a:t>
            </a:r>
            <a:r>
              <a:rPr lang="en-US" sz="4800" dirty="0" err="1">
                <a:solidFill>
                  <a:schemeClr val="bg1"/>
                </a:solidFill>
              </a:rPr>
              <a:t>project’a</a:t>
            </a:r>
            <a:endParaRPr lang="ru-RU" sz="4800" dirty="0">
              <a:solidFill>
                <a:schemeClr val="bg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77CCDEF-6349-A54B-B7C0-DB6E3593E388}"/>
              </a:ext>
            </a:extLst>
          </p:cNvPr>
          <p:cNvGrpSpPr/>
          <p:nvPr/>
        </p:nvGrpSpPr>
        <p:grpSpPr>
          <a:xfrm>
            <a:off x="382024" y="1703634"/>
            <a:ext cx="2277577" cy="1701016"/>
            <a:chOff x="382024" y="1703634"/>
            <a:chExt cx="2277577" cy="1701016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F03D89F-9F47-434C-A7A0-F743CE13DE8E}"/>
                </a:ext>
              </a:extLst>
            </p:cNvPr>
            <p:cNvSpPr/>
            <p:nvPr/>
          </p:nvSpPr>
          <p:spPr>
            <a:xfrm>
              <a:off x="382024" y="2388987"/>
              <a:ext cx="22775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общение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с заказчиками, экранирование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команды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64BCAF-C58E-3B41-9A89-A69084B87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13" y="1703634"/>
              <a:ext cx="442779" cy="442779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4FB26A9-8902-754A-BCCC-5E33A8A00504}"/>
              </a:ext>
            </a:extLst>
          </p:cNvPr>
          <p:cNvGrpSpPr/>
          <p:nvPr/>
        </p:nvGrpSpPr>
        <p:grpSpPr>
          <a:xfrm>
            <a:off x="6509190" y="1703634"/>
            <a:ext cx="2166497" cy="2131903"/>
            <a:chOff x="6509190" y="1703634"/>
            <a:chExt cx="2166497" cy="213190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4EFEA9D-DC4E-E34B-B30B-8433866054A8}"/>
                </a:ext>
              </a:extLst>
            </p:cNvPr>
            <p:cNvSpPr/>
            <p:nvPr/>
          </p:nvSpPr>
          <p:spPr>
            <a:xfrm>
              <a:off x="6509190" y="2388987"/>
              <a:ext cx="216649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решение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проблем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со связанными командами (эксплуатация, тестирование)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002AE25-E24B-4F4D-80B3-5878E8F5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1043" y="1703634"/>
              <a:ext cx="442779" cy="442779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67A0A1-701E-1045-B821-C2AFED2EB338}"/>
              </a:ext>
            </a:extLst>
          </p:cNvPr>
          <p:cNvGrpSpPr/>
          <p:nvPr/>
        </p:nvGrpSpPr>
        <p:grpSpPr>
          <a:xfrm>
            <a:off x="3436930" y="1704046"/>
            <a:ext cx="2500731" cy="2500823"/>
            <a:chOff x="3436930" y="1704046"/>
            <a:chExt cx="2500731" cy="250082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F791F5-168F-0D4B-ACD9-3FACBECDC2E6}"/>
                </a:ext>
              </a:extLst>
            </p:cNvPr>
            <p:cNvSpPr/>
            <p:nvPr/>
          </p:nvSpPr>
          <p:spPr>
            <a:xfrm>
              <a:off x="3436930" y="2388987"/>
              <a:ext cx="250073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solidFill>
                    <a:schemeClr val="bg1"/>
                  </a:solidFill>
                </a:rPr>
                <a:t>организация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процессов разработки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внутри команды:</a:t>
              </a:r>
            </a:p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процесс работы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с </a:t>
              </a:r>
              <a:r>
                <a:rPr lang="ru-RU" sz="1400" dirty="0" err="1">
                  <a:solidFill>
                    <a:schemeClr val="bg1"/>
                  </a:solidFill>
                </a:rPr>
                <a:t>беклогом</a:t>
              </a:r>
              <a:endParaRPr lang="ru-RU" sz="1400" dirty="0">
                <a:solidFill>
                  <a:schemeClr val="bg1"/>
                </a:solidFill>
              </a:endParaRPr>
            </a:p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процесс оценки задач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 планирования спринта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5FEE0B7-49CF-AC47-9AE4-B42C22D84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2379" y="1704046"/>
              <a:ext cx="442779" cy="442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450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AD40233-8FA0-9B46-A734-C4EABEE8A2A2}"/>
              </a:ext>
            </a:extLst>
          </p:cNvPr>
          <p:cNvSpPr/>
          <p:nvPr/>
        </p:nvSpPr>
        <p:spPr>
          <a:xfrm>
            <a:off x="0" y="-24671"/>
            <a:ext cx="9144000" cy="5168171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D95A9BD-45F8-1D4A-A427-C9A6F47ED9BC}"/>
              </a:ext>
            </a:extLst>
          </p:cNvPr>
          <p:cNvSpPr/>
          <p:nvPr/>
        </p:nvSpPr>
        <p:spPr>
          <a:xfrm>
            <a:off x="6838786" y="-24671"/>
            <a:ext cx="2317197" cy="5167973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2186592-0883-2147-9ED8-54C83275FF75}"/>
              </a:ext>
            </a:extLst>
          </p:cNvPr>
          <p:cNvSpPr/>
          <p:nvPr/>
        </p:nvSpPr>
        <p:spPr>
          <a:xfrm>
            <a:off x="-1" y="-25557"/>
            <a:ext cx="2289843" cy="5169057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BA52A612-74E0-B040-9A50-BA6255D40DC0}"/>
              </a:ext>
            </a:extLst>
          </p:cNvPr>
          <p:cNvSpPr/>
          <p:nvPr/>
        </p:nvSpPr>
        <p:spPr>
          <a:xfrm>
            <a:off x="2275512" y="-25557"/>
            <a:ext cx="2289843" cy="5169057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80CB712-1A3B-8744-8FE3-F6ECBF4CF6DC}"/>
              </a:ext>
            </a:extLst>
          </p:cNvPr>
          <p:cNvSpPr/>
          <p:nvPr/>
        </p:nvSpPr>
        <p:spPr>
          <a:xfrm>
            <a:off x="4564314" y="-25558"/>
            <a:ext cx="2289843" cy="5169058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34EDDA-583A-F644-B20E-9992C0F8079B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8098C4-BEBF-624D-8C44-0FC989EB4A6A}"/>
              </a:ext>
            </a:extLst>
          </p:cNvPr>
          <p:cNvSpPr txBox="1">
            <a:spLocks/>
          </p:cNvSpPr>
          <p:nvPr/>
        </p:nvSpPr>
        <p:spPr>
          <a:xfrm>
            <a:off x="364210" y="157322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обязанности </a:t>
            </a:r>
            <a:r>
              <a:rPr lang="ru-RU" sz="4800" dirty="0" err="1">
                <a:solidFill>
                  <a:schemeClr val="bg1"/>
                </a:solidFill>
              </a:rPr>
              <a:t>тимлида</a:t>
            </a:r>
            <a:endParaRPr lang="ru-RU" sz="4800" dirty="0">
              <a:solidFill>
                <a:schemeClr val="bg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20D447F-1865-764C-A612-035EC20801DC}"/>
              </a:ext>
            </a:extLst>
          </p:cNvPr>
          <p:cNvGrpSpPr/>
          <p:nvPr/>
        </p:nvGrpSpPr>
        <p:grpSpPr>
          <a:xfrm>
            <a:off x="382024" y="1709714"/>
            <a:ext cx="1553471" cy="1484696"/>
            <a:chOff x="382024" y="1709714"/>
            <a:chExt cx="1553471" cy="1484696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F03D89F-9F47-434C-A7A0-F743CE13DE8E}"/>
                </a:ext>
              </a:extLst>
            </p:cNvPr>
            <p:cNvSpPr/>
            <p:nvPr/>
          </p:nvSpPr>
          <p:spPr>
            <a:xfrm>
              <a:off x="382024" y="2394191"/>
              <a:ext cx="1553471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общение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с </a:t>
              </a:r>
              <a:r>
                <a:rPr lang="en-US" sz="1400" dirty="0">
                  <a:solidFill>
                    <a:schemeClr val="bg1"/>
                  </a:solidFill>
                </a:rPr>
                <a:t>project manager’</a:t>
              </a:r>
              <a:r>
                <a:rPr lang="ru-RU" sz="1400" dirty="0">
                  <a:solidFill>
                    <a:schemeClr val="bg1"/>
                  </a:solidFill>
                </a:rPr>
                <a:t>ом</a:t>
              </a: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C9B0B99-3D14-F849-BF47-55CEDD00B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13" y="1709714"/>
              <a:ext cx="442779" cy="44277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C6AC4BB-3F47-7E44-A00D-9523839B47A4}"/>
              </a:ext>
            </a:extLst>
          </p:cNvPr>
          <p:cNvGrpSpPr/>
          <p:nvPr/>
        </p:nvGrpSpPr>
        <p:grpSpPr>
          <a:xfrm>
            <a:off x="4923186" y="1709714"/>
            <a:ext cx="1420165" cy="1269252"/>
            <a:chOff x="4923186" y="1709714"/>
            <a:chExt cx="1420165" cy="126925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4EFEA9D-DC4E-E34B-B30B-8433866054A8}"/>
                </a:ext>
              </a:extLst>
            </p:cNvPr>
            <p:cNvSpPr/>
            <p:nvPr/>
          </p:nvSpPr>
          <p:spPr>
            <a:xfrm>
              <a:off x="4923186" y="2394191"/>
              <a:ext cx="14201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err="1">
                  <a:solidFill>
                    <a:schemeClr val="bg1"/>
                  </a:solidFill>
                </a:rPr>
                <a:t>ревью</a:t>
              </a:r>
              <a:r>
                <a:rPr lang="ru-RU" b="1" dirty="0">
                  <a:solidFill>
                    <a:schemeClr val="bg1"/>
                  </a:solidFill>
                </a:rPr>
                <a:t>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всех задач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C44538D-66EE-2D41-A8FB-90581EDB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148" y="1709714"/>
              <a:ext cx="442779" cy="442779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37607CC-44E8-AA45-A055-AE3C395C98EC}"/>
              </a:ext>
            </a:extLst>
          </p:cNvPr>
          <p:cNvGrpSpPr/>
          <p:nvPr/>
        </p:nvGrpSpPr>
        <p:grpSpPr>
          <a:xfrm>
            <a:off x="2639274" y="1710126"/>
            <a:ext cx="1913057" cy="1699728"/>
            <a:chOff x="2639274" y="1710126"/>
            <a:chExt cx="1913057" cy="169972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F791F5-168F-0D4B-ACD9-3FACBECDC2E6}"/>
                </a:ext>
              </a:extLst>
            </p:cNvPr>
            <p:cNvSpPr/>
            <p:nvPr/>
          </p:nvSpPr>
          <p:spPr>
            <a:xfrm>
              <a:off x="2639274" y="2394191"/>
              <a:ext cx="191305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оценка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задач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 планирование спринта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70DBBC50-8E4A-364D-B4BA-9DBBF31FB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6420" y="1710126"/>
              <a:ext cx="442779" cy="44277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61D68FF-E40A-4B4E-AA2F-C372CE074435}"/>
              </a:ext>
            </a:extLst>
          </p:cNvPr>
          <p:cNvGrpSpPr/>
          <p:nvPr/>
        </p:nvGrpSpPr>
        <p:grpSpPr>
          <a:xfrm>
            <a:off x="7211303" y="1708829"/>
            <a:ext cx="2125202" cy="1701025"/>
            <a:chOff x="7211303" y="1708829"/>
            <a:chExt cx="2125202" cy="170102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F813AC8-7913-1145-8BE8-AC8350C184C7}"/>
                </a:ext>
              </a:extLst>
            </p:cNvPr>
            <p:cNvSpPr/>
            <p:nvPr/>
          </p:nvSpPr>
          <p:spPr>
            <a:xfrm>
              <a:off x="7211303" y="2394191"/>
              <a:ext cx="212520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сбор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ru-RU" sz="1400" dirty="0" err="1">
                  <a:solidFill>
                    <a:schemeClr val="bg1"/>
                  </a:solidFill>
                </a:rPr>
                <a:t>релизной</a:t>
              </a:r>
              <a:r>
                <a:rPr lang="ru-RU" sz="1400" dirty="0">
                  <a:solidFill>
                    <a:schemeClr val="bg1"/>
                  </a:solidFill>
                </a:rPr>
                <a:t> ветки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ru-RU" sz="1400" dirty="0">
                  <a:solidFill>
                    <a:schemeClr val="bg1"/>
                  </a:solidFill>
                </a:rPr>
                <a:t>сопровождение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релиза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7043990-A22F-FF4E-A0BB-18965D5F3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5103" y="1708829"/>
              <a:ext cx="442779" cy="442779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3143-ECE6-2941-9DE0-A5BE38B6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610A6-0CB3-0242-A756-ABBF09BEE938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изменения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F9A4C5-1C2A-6B4F-B660-143510FA97A8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32515198-C683-4343-A0B2-E405A651B8D3}"/>
              </a:ext>
            </a:extLst>
          </p:cNvPr>
          <p:cNvSpPr/>
          <p:nvPr/>
        </p:nvSpPr>
        <p:spPr>
          <a:xfrm>
            <a:off x="2268106" y="-1764452"/>
            <a:ext cx="468314" cy="1283501"/>
          </a:xfrm>
          <a:prstGeom prst="roundRect">
            <a:avLst>
              <a:gd name="adj" fmla="val 0"/>
            </a:avLst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6513D031-3450-1E40-99B2-88F213968B0D}"/>
              </a:ext>
            </a:extLst>
          </p:cNvPr>
          <p:cNvSpPr/>
          <p:nvPr/>
        </p:nvSpPr>
        <p:spPr>
          <a:xfrm>
            <a:off x="4557692" y="-1764452"/>
            <a:ext cx="468314" cy="1283501"/>
          </a:xfrm>
          <a:prstGeom prst="roundRect">
            <a:avLst>
              <a:gd name="adj" fmla="val 0"/>
            </a:avLst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14C1A00-BE84-5748-9591-B08A45BE7261}"/>
              </a:ext>
            </a:extLst>
          </p:cNvPr>
          <p:cNvSpPr/>
          <p:nvPr/>
        </p:nvSpPr>
        <p:spPr>
          <a:xfrm>
            <a:off x="6849629" y="-1764452"/>
            <a:ext cx="468314" cy="1283501"/>
          </a:xfrm>
          <a:prstGeom prst="roundRect">
            <a:avLst>
              <a:gd name="adj" fmla="val 0"/>
            </a:avLst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A6073AD-5E03-5742-AA7E-9F34F61521E1}"/>
              </a:ext>
            </a:extLst>
          </p:cNvPr>
          <p:cNvGrpSpPr/>
          <p:nvPr/>
        </p:nvGrpSpPr>
        <p:grpSpPr>
          <a:xfrm>
            <a:off x="5355615" y="2323825"/>
            <a:ext cx="2195100" cy="2195100"/>
            <a:chOff x="4791849" y="1603067"/>
            <a:chExt cx="2195100" cy="21951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AC97FC4-5B06-EE43-9DAA-D3C5F3EB8EBF}"/>
                </a:ext>
              </a:extLst>
            </p:cNvPr>
            <p:cNvSpPr/>
            <p:nvPr/>
          </p:nvSpPr>
          <p:spPr>
            <a:xfrm>
              <a:off x="4791849" y="1603067"/>
              <a:ext cx="2195100" cy="2195100"/>
            </a:xfrm>
            <a:prstGeom prst="ellipse">
              <a:avLst/>
            </a:prstGeom>
            <a:noFill/>
            <a:ln w="76200">
              <a:solidFill>
                <a:srgbClr val="FFDD2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A2B1EEB-6AD3-7F4C-84ED-58F3FAF5CC6B}"/>
                </a:ext>
              </a:extLst>
            </p:cNvPr>
            <p:cNvSpPr/>
            <p:nvPr/>
          </p:nvSpPr>
          <p:spPr>
            <a:xfrm>
              <a:off x="5010090" y="2269730"/>
              <a:ext cx="175861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>
                  <a:solidFill>
                    <a:schemeClr val="bg1"/>
                  </a:solidFill>
                </a:rPr>
                <a:t>отдельные релизы нашего приложения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DEAAFF2-C4A7-F34F-8DF3-A771E43C1FCC}"/>
              </a:ext>
            </a:extLst>
          </p:cNvPr>
          <p:cNvGrpSpPr/>
          <p:nvPr/>
        </p:nvGrpSpPr>
        <p:grpSpPr>
          <a:xfrm>
            <a:off x="1653623" y="1165418"/>
            <a:ext cx="2640510" cy="2640510"/>
            <a:chOff x="1601149" y="936906"/>
            <a:chExt cx="2640510" cy="264051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3B19CC0-0F7D-E643-82E9-98B26C6E7D50}"/>
                </a:ext>
              </a:extLst>
            </p:cNvPr>
            <p:cNvSpPr/>
            <p:nvPr/>
          </p:nvSpPr>
          <p:spPr>
            <a:xfrm>
              <a:off x="1601149" y="936906"/>
              <a:ext cx="2640510" cy="2640510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A885083-A7D5-D941-80D6-1CE82B1FAEF7}"/>
                </a:ext>
              </a:extLst>
            </p:cNvPr>
            <p:cNvSpPr/>
            <p:nvPr/>
          </p:nvSpPr>
          <p:spPr>
            <a:xfrm>
              <a:off x="2042095" y="1698034"/>
              <a:ext cx="1758619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/>
                <a:t>коммуникации разработчиков с заказчиками через </a:t>
              </a:r>
              <a:r>
                <a:rPr lang="en-US" b="1" dirty="0"/>
                <a:t>project’</a:t>
              </a:r>
              <a:r>
                <a:rPr lang="ru-RU" b="1" dirty="0"/>
                <a:t>а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DC7C515-1137-E94B-967B-CB2D611585D8}"/>
              </a:ext>
            </a:extLst>
          </p:cNvPr>
          <p:cNvGrpSpPr/>
          <p:nvPr/>
        </p:nvGrpSpPr>
        <p:grpSpPr>
          <a:xfrm rot="12600000">
            <a:off x="509424" y="2264313"/>
            <a:ext cx="1578134" cy="1466038"/>
            <a:chOff x="3188825" y="914400"/>
            <a:chExt cx="558574" cy="518898"/>
          </a:xfrm>
        </p:grpSpPr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759EF66D-A8A5-D443-A57C-CC08BC14AC97}"/>
                </a:ext>
              </a:extLst>
            </p:cNvPr>
            <p:cNvCxnSpPr/>
            <p:nvPr/>
          </p:nvCxnSpPr>
          <p:spPr>
            <a:xfrm flipV="1">
              <a:off x="3188825" y="914400"/>
              <a:ext cx="0" cy="202654"/>
            </a:xfrm>
            <a:prstGeom prst="line">
              <a:avLst/>
            </a:prstGeom>
            <a:ln w="57150"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7D59F48D-9FCB-7F4D-ACFA-A617EAA587D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46072" y="1331971"/>
              <a:ext cx="0" cy="202654"/>
            </a:xfrm>
            <a:prstGeom prst="line">
              <a:avLst/>
            </a:prstGeom>
            <a:ln w="57150"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234FC20-86DA-CF47-91FB-662C7F09B6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015" y="1034426"/>
              <a:ext cx="122411" cy="147118"/>
            </a:xfrm>
            <a:prstGeom prst="line">
              <a:avLst/>
            </a:prstGeom>
            <a:ln w="57150"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Овал 28">
            <a:extLst>
              <a:ext uri="{FF2B5EF4-FFF2-40B4-BE49-F238E27FC236}">
                <a16:creationId xmlns:a16="http://schemas.microsoft.com/office/drawing/2014/main" id="{0726EEA0-1B43-9F42-BD8C-021E436284E8}"/>
              </a:ext>
            </a:extLst>
          </p:cNvPr>
          <p:cNvSpPr/>
          <p:nvPr/>
        </p:nvSpPr>
        <p:spPr>
          <a:xfrm>
            <a:off x="6832665" y="1982637"/>
            <a:ext cx="167527" cy="1675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5048BCF-2BF3-E24C-A855-85DBBC7F5AD8}"/>
              </a:ext>
            </a:extLst>
          </p:cNvPr>
          <p:cNvSpPr/>
          <p:nvPr/>
        </p:nvSpPr>
        <p:spPr>
          <a:xfrm>
            <a:off x="7277990" y="2273583"/>
            <a:ext cx="167527" cy="1675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DAE8353-8536-E94C-A83B-EBE6D3FF1C74}"/>
              </a:ext>
            </a:extLst>
          </p:cNvPr>
          <p:cNvSpPr/>
          <p:nvPr/>
        </p:nvSpPr>
        <p:spPr>
          <a:xfrm>
            <a:off x="7580608" y="2626293"/>
            <a:ext cx="167527" cy="1675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C0B6DB4-56DD-454E-AF59-B30627639BE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50CF355-1B69-BA46-BFBB-D361765BF0FE}"/>
              </a:ext>
            </a:extLst>
          </p:cNvPr>
          <p:cNvSpPr txBox="1">
            <a:spLocks/>
          </p:cNvSpPr>
          <p:nvPr/>
        </p:nvSpPr>
        <p:spPr>
          <a:xfrm>
            <a:off x="364210" y="828232"/>
            <a:ext cx="7772400" cy="1125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err="1"/>
              <a:t>масштабируемся</a:t>
            </a:r>
            <a:r>
              <a:rPr lang="ru-RU" i="1" dirty="0"/>
              <a:t> как есть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2D721F-4EC2-4B4A-8BA0-2F82C49A1996}"/>
              </a:ext>
            </a:extLst>
          </p:cNvPr>
          <p:cNvSpPr txBox="1">
            <a:spLocks/>
          </p:cNvSpPr>
          <p:nvPr/>
        </p:nvSpPr>
        <p:spPr>
          <a:xfrm>
            <a:off x="318772" y="-130629"/>
            <a:ext cx="8229600" cy="123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</a:rPr>
              <a:t>шаг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B34-D9D6-0942-AA29-16910E2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5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7E5B51-2320-BE42-AFB4-BA2A7EC9888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C7C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FB7E501-F495-6D46-ACFB-1AC57A938C85}"/>
              </a:ext>
            </a:extLst>
          </p:cNvPr>
          <p:cNvSpPr/>
          <p:nvPr/>
        </p:nvSpPr>
        <p:spPr>
          <a:xfrm>
            <a:off x="0" y="0"/>
            <a:ext cx="4684426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566AC4-2C82-B24B-9BB7-A287CD55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85" y="158249"/>
            <a:ext cx="8229600" cy="857250"/>
          </a:xfrm>
        </p:spPr>
        <p:txBody>
          <a:bodyPr/>
          <a:lstStyle/>
          <a:p>
            <a:r>
              <a:rPr lang="ru-RU" sz="4800" dirty="0"/>
              <a:t>привлечение </a:t>
            </a:r>
            <a:r>
              <a:rPr lang="en-US" sz="4800" dirty="0" err="1"/>
              <a:t>tinkoff.ru</a:t>
            </a:r>
            <a:endParaRPr lang="ru-R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41758-8DD7-9442-9753-E80F7D84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A6EED66E-8060-F84E-B0E7-838CA2A9D53B}"/>
              </a:ext>
            </a:extLst>
          </p:cNvPr>
          <p:cNvSpPr txBox="1">
            <a:spLocks/>
          </p:cNvSpPr>
          <p:nvPr/>
        </p:nvSpPr>
        <p:spPr>
          <a:xfrm>
            <a:off x="375203" y="1921325"/>
            <a:ext cx="3650265" cy="215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spcBef>
                <a:spcPts val="0"/>
              </a:spcBef>
              <a:spcAft>
                <a:spcPts val="1200"/>
              </a:spcAft>
            </a:pPr>
            <a:r>
              <a:rPr lang="ru-RU" sz="1800" dirty="0"/>
              <a:t>много</a:t>
            </a:r>
            <a:r>
              <a:rPr lang="en-US" sz="1800" dirty="0"/>
              <a:t> </a:t>
            </a:r>
            <a:r>
              <a:rPr lang="ru-RU" sz="1800" dirty="0"/>
              <a:t>и дешево </a:t>
            </a:r>
            <a:br>
              <a:rPr lang="ru-RU" sz="1800" dirty="0"/>
            </a:br>
            <a:r>
              <a:rPr lang="ru-RU" sz="1800" dirty="0"/>
              <a:t>привлекать новых клиентов</a:t>
            </a:r>
          </a:p>
          <a:p>
            <a:pPr marL="180000" indent="-180000">
              <a:spcBef>
                <a:spcPts val="0"/>
              </a:spcBef>
              <a:spcAft>
                <a:spcPts val="1200"/>
              </a:spcAft>
            </a:pPr>
            <a:r>
              <a:rPr lang="ru-RU" sz="1800" dirty="0"/>
              <a:t>удобный </a:t>
            </a:r>
            <a:br>
              <a:rPr lang="ru-RU" sz="1800" dirty="0"/>
            </a:br>
            <a:r>
              <a:rPr lang="ru-RU" sz="1800" dirty="0"/>
              <a:t>и современный </a:t>
            </a:r>
            <a:r>
              <a:rPr lang="en-US" sz="1800" dirty="0"/>
              <a:t>UI/UX</a:t>
            </a:r>
          </a:p>
          <a:p>
            <a:pPr marL="180000" indent="-180000">
              <a:spcBef>
                <a:spcPts val="0"/>
              </a:spcBef>
              <a:spcAft>
                <a:spcPts val="1200"/>
              </a:spcAft>
            </a:pPr>
            <a:r>
              <a:rPr lang="ru-RU" sz="1800" dirty="0"/>
              <a:t>эффективные </a:t>
            </a:r>
            <a:br>
              <a:rPr lang="ru-RU" sz="1800" dirty="0"/>
            </a:br>
            <a:r>
              <a:rPr lang="ru-RU" sz="1800" dirty="0"/>
              <a:t>и масштабируемые процессы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11A10-C3CA-1646-99F0-78CE494816BE}"/>
              </a:ext>
            </a:extLst>
          </p:cNvPr>
          <p:cNvSpPr/>
          <p:nvPr/>
        </p:nvSpPr>
        <p:spPr>
          <a:xfrm>
            <a:off x="364210" y="1430179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бизнес-цели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9CA54E-831A-684C-99C2-AFF68F227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050" y="901550"/>
            <a:ext cx="4241950" cy="42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559ACD77-5BA2-064A-B47C-6A4AC8BD15D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8EB1C-3E6B-9D48-B6A3-94C8B0EE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B5835B7-AE8F-6346-A109-56E08190BB0A}"/>
              </a:ext>
            </a:extLst>
          </p:cNvPr>
          <p:cNvSpPr txBox="1">
            <a:spLocks/>
          </p:cNvSpPr>
          <p:nvPr/>
        </p:nvSpPr>
        <p:spPr>
          <a:xfrm>
            <a:off x="364210" y="15473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проблема масштаба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273F0FFA-A447-3A4E-8B63-731E592ED484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843BBE-F4B9-A64F-BFBD-9A840E422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27" y="1360104"/>
            <a:ext cx="591585" cy="58204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94004E20-0D91-7143-A49C-48167AF1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93" y="1360104"/>
            <a:ext cx="591585" cy="58204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EB0BCA6-C4CF-1042-AB9E-E14735FE6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359" y="1360104"/>
            <a:ext cx="591585" cy="58204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E60FD3A8-A2C8-D049-970D-7297893D4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225" y="1360104"/>
            <a:ext cx="591585" cy="58204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7314C476-2925-DD4B-9DCE-54A54505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091" y="1360104"/>
            <a:ext cx="591585" cy="582044"/>
          </a:xfrm>
          <a:prstGeom prst="rect">
            <a:avLst/>
          </a:prstGeom>
        </p:spPr>
      </p:pic>
      <p:sp>
        <p:nvSpPr>
          <p:cNvPr id="89" name="Content Placeholder 8">
            <a:extLst>
              <a:ext uri="{FF2B5EF4-FFF2-40B4-BE49-F238E27FC236}">
                <a16:creationId xmlns:a16="http://schemas.microsoft.com/office/drawing/2014/main" id="{EDF4536A-8093-804C-95DC-2E149B82F16C}"/>
              </a:ext>
            </a:extLst>
          </p:cNvPr>
          <p:cNvSpPr txBox="1">
            <a:spLocks/>
          </p:cNvSpPr>
          <p:nvPr/>
        </p:nvSpPr>
        <p:spPr>
          <a:xfrm>
            <a:off x="1916293" y="1487248"/>
            <a:ext cx="121706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DD2F"/>
                </a:solidFill>
              </a:rPr>
              <a:t>customers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C0487A0A-4F8B-9D49-B0AD-7616968A4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702" y="3879157"/>
            <a:ext cx="488914" cy="481028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E0FC36F-443B-544B-AF3E-9CB6BF5A3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893" y="3874648"/>
            <a:ext cx="391210" cy="297029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DC952480-5C57-6E46-B119-D86FBE6E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57" y="3267237"/>
            <a:ext cx="488914" cy="481028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8E2EA867-6D0A-FE4F-A062-8A5358812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104" y="2707913"/>
            <a:ext cx="488914" cy="481028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D6778A75-8D47-3545-A306-5F529076E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91" y="3267237"/>
            <a:ext cx="488914" cy="481028"/>
          </a:xfrm>
          <a:prstGeom prst="rect">
            <a:avLst/>
          </a:prstGeom>
        </p:spPr>
      </p:pic>
      <p:sp>
        <p:nvSpPr>
          <p:cNvPr id="102" name="Content Placeholder 8">
            <a:extLst>
              <a:ext uri="{FF2B5EF4-FFF2-40B4-BE49-F238E27FC236}">
                <a16:creationId xmlns:a16="http://schemas.microsoft.com/office/drawing/2014/main" id="{614644D9-A158-5F43-921A-8319B583BFB0}"/>
              </a:ext>
            </a:extLst>
          </p:cNvPr>
          <p:cNvSpPr txBox="1">
            <a:spLocks/>
          </p:cNvSpPr>
          <p:nvPr/>
        </p:nvSpPr>
        <p:spPr>
          <a:xfrm>
            <a:off x="2969290" y="2950194"/>
            <a:ext cx="121706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lead</a:t>
            </a:r>
          </a:p>
        </p:txBody>
      </p:sp>
      <p:cxnSp>
        <p:nvCxnSpPr>
          <p:cNvPr id="103" name="Соединительная линия уступом 102">
            <a:extLst>
              <a:ext uri="{FF2B5EF4-FFF2-40B4-BE49-F238E27FC236}">
                <a16:creationId xmlns:a16="http://schemas.microsoft.com/office/drawing/2014/main" id="{5EF7060E-E67D-B645-A7C4-15F2B9082F43}"/>
              </a:ext>
            </a:extLst>
          </p:cNvPr>
          <p:cNvCxnSpPr>
            <a:cxnSpLocks/>
          </p:cNvCxnSpPr>
          <p:nvPr/>
        </p:nvCxnSpPr>
        <p:spPr>
          <a:xfrm rot="10800000">
            <a:off x="4538292" y="1970776"/>
            <a:ext cx="1109744" cy="714565"/>
          </a:xfrm>
          <a:prstGeom prst="bentConnector3">
            <a:avLst>
              <a:gd name="adj1" fmla="val 99822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>
            <a:extLst>
              <a:ext uri="{FF2B5EF4-FFF2-40B4-BE49-F238E27FC236}">
                <a16:creationId xmlns:a16="http://schemas.microsoft.com/office/drawing/2014/main" id="{42D8F242-8B10-2749-881F-54F3A04EB87B}"/>
              </a:ext>
            </a:extLst>
          </p:cNvPr>
          <p:cNvCxnSpPr>
            <a:cxnSpLocks/>
          </p:cNvCxnSpPr>
          <p:nvPr/>
        </p:nvCxnSpPr>
        <p:spPr>
          <a:xfrm rot="10800000">
            <a:off x="3615420" y="1955072"/>
            <a:ext cx="1994343" cy="987015"/>
          </a:xfrm>
          <a:prstGeom prst="bentConnector3">
            <a:avLst>
              <a:gd name="adj1" fmla="val 100115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Соединительная линия уступом 104">
            <a:extLst>
              <a:ext uri="{FF2B5EF4-FFF2-40B4-BE49-F238E27FC236}">
                <a16:creationId xmlns:a16="http://schemas.microsoft.com/office/drawing/2014/main" id="{9344CC06-2FA3-6647-9753-48CEF47924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17930" y="2160880"/>
            <a:ext cx="701642" cy="321431"/>
          </a:xfrm>
          <a:prstGeom prst="bentConnector3">
            <a:avLst>
              <a:gd name="adj1" fmla="val 497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05">
            <a:extLst>
              <a:ext uri="{FF2B5EF4-FFF2-40B4-BE49-F238E27FC236}">
                <a16:creationId xmlns:a16="http://schemas.microsoft.com/office/drawing/2014/main" id="{40545552-4285-E043-8376-69914244BEFF}"/>
              </a:ext>
            </a:extLst>
          </p:cNvPr>
          <p:cNvCxnSpPr>
            <a:cxnSpLocks/>
          </p:cNvCxnSpPr>
          <p:nvPr/>
        </p:nvCxnSpPr>
        <p:spPr>
          <a:xfrm flipV="1">
            <a:off x="6167836" y="1955072"/>
            <a:ext cx="1159096" cy="987016"/>
          </a:xfrm>
          <a:prstGeom prst="bentConnector3">
            <a:avLst>
              <a:gd name="adj1" fmla="val 100146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F1D6D7CD-B160-B44A-9D0C-4092AF91C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127" y="1348311"/>
            <a:ext cx="610668" cy="60112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5408494C-A9C9-E541-9D45-D37AA7BA7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838" y="1348311"/>
            <a:ext cx="610668" cy="601127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0F54A225-E979-3A48-A4C8-D5EA334D9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783" y="1348311"/>
            <a:ext cx="610668" cy="60112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08116959-AD98-3E4E-A97C-0FFD3F0E5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472" y="1348311"/>
            <a:ext cx="610668" cy="60112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A8754618-DE95-5649-9745-EBD87EC4A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516" y="1348311"/>
            <a:ext cx="610668" cy="601127"/>
          </a:xfrm>
          <a:prstGeom prst="rect">
            <a:avLst/>
          </a:prstGeom>
        </p:spPr>
      </p:pic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C7EA8A35-5AE2-174B-A7EE-05C8F8BC40E9}"/>
              </a:ext>
            </a:extLst>
          </p:cNvPr>
          <p:cNvGrpSpPr/>
          <p:nvPr/>
        </p:nvGrpSpPr>
        <p:grpSpPr>
          <a:xfrm rot="16200000">
            <a:off x="1587079" y="1205019"/>
            <a:ext cx="558574" cy="518898"/>
            <a:chOff x="3188825" y="914400"/>
            <a:chExt cx="558574" cy="518898"/>
          </a:xfrm>
        </p:grpSpPr>
        <p:cxnSp>
          <p:nvCxnSpPr>
            <p:cNvPr id="118" name="Прямая соединительная линия 117">
              <a:extLst>
                <a:ext uri="{FF2B5EF4-FFF2-40B4-BE49-F238E27FC236}">
                  <a16:creationId xmlns:a16="http://schemas.microsoft.com/office/drawing/2014/main" id="{BD64517B-EB84-7347-B8EE-FC1B2FE6BBFE}"/>
                </a:ext>
              </a:extLst>
            </p:cNvPr>
            <p:cNvCxnSpPr/>
            <p:nvPr/>
          </p:nvCxnSpPr>
          <p:spPr>
            <a:xfrm flipV="1">
              <a:off x="3188825" y="914400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12BBB8F1-0B78-5C4B-8D49-410A133DF05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46072" y="1331971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id="{E06D04BA-314D-0840-BDB0-12AA6079A5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015" y="1034426"/>
              <a:ext cx="122411" cy="147118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Соединительная линия уступом 120">
            <a:extLst>
              <a:ext uri="{FF2B5EF4-FFF2-40B4-BE49-F238E27FC236}">
                <a16:creationId xmlns:a16="http://schemas.microsoft.com/office/drawing/2014/main" id="{D9812FC4-EBC2-AF44-9D5D-457AD449DD05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22958" y="2135948"/>
            <a:ext cx="701643" cy="371293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Соединительная линия уступом 121">
            <a:extLst>
              <a:ext uri="{FF2B5EF4-FFF2-40B4-BE49-F238E27FC236}">
                <a16:creationId xmlns:a16="http://schemas.microsoft.com/office/drawing/2014/main" id="{B0B91197-24DC-764D-A6EF-A3C96A2B7700}"/>
              </a:ext>
            </a:extLst>
          </p:cNvPr>
          <p:cNvCxnSpPr>
            <a:cxnSpLocks/>
          </p:cNvCxnSpPr>
          <p:nvPr/>
        </p:nvCxnSpPr>
        <p:spPr>
          <a:xfrm>
            <a:off x="3507913" y="3125169"/>
            <a:ext cx="1953238" cy="374466"/>
          </a:xfrm>
          <a:prstGeom prst="bentConnector3">
            <a:avLst>
              <a:gd name="adj1" fmla="val 72879"/>
            </a:avLst>
          </a:prstGeom>
          <a:ln w="19050" cap="rnd">
            <a:solidFill>
              <a:srgbClr val="F2BA44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4EFB6389-D3A9-FD45-ACB0-4D95D2250496}"/>
              </a:ext>
            </a:extLst>
          </p:cNvPr>
          <p:cNvGrpSpPr/>
          <p:nvPr/>
        </p:nvGrpSpPr>
        <p:grpSpPr>
          <a:xfrm>
            <a:off x="5509419" y="2842143"/>
            <a:ext cx="885284" cy="913246"/>
            <a:chOff x="5172884" y="2785038"/>
            <a:chExt cx="885284" cy="913246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7861242F-F881-6D49-AEAB-9A751239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2884" y="2785038"/>
              <a:ext cx="787400" cy="774700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231EEE86-F470-364C-8F27-8BAF489AC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39984" y="3380100"/>
              <a:ext cx="318184" cy="318184"/>
            </a:xfrm>
            <a:prstGeom prst="rect">
              <a:avLst/>
            </a:prstGeom>
          </p:spPr>
        </p:pic>
      </p:grpSp>
      <p:sp>
        <p:nvSpPr>
          <p:cNvPr id="126" name="Content Placeholder 8">
            <a:extLst>
              <a:ext uri="{FF2B5EF4-FFF2-40B4-BE49-F238E27FC236}">
                <a16:creationId xmlns:a16="http://schemas.microsoft.com/office/drawing/2014/main" id="{670CE3FB-7848-414B-80F8-6FA7145B3783}"/>
              </a:ext>
            </a:extLst>
          </p:cNvPr>
          <p:cNvSpPr txBox="1">
            <a:spLocks/>
          </p:cNvSpPr>
          <p:nvPr/>
        </p:nvSpPr>
        <p:spPr>
          <a:xfrm>
            <a:off x="5380578" y="3722488"/>
            <a:ext cx="2598463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9BB9DE"/>
                </a:solidFill>
              </a:rPr>
              <a:t>project manager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AF625C-5F63-2542-A931-636A46DF5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3461" y="3265495"/>
            <a:ext cx="488914" cy="481028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081F5FB4-A025-0949-828A-4F9110FBC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9449" y="3274361"/>
            <a:ext cx="488914" cy="481028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F353659-EBFE-0E41-A028-1127F0C79882}"/>
              </a:ext>
            </a:extLst>
          </p:cNvPr>
          <p:cNvGrpSpPr/>
          <p:nvPr/>
        </p:nvGrpSpPr>
        <p:grpSpPr>
          <a:xfrm>
            <a:off x="1788663" y="3849121"/>
            <a:ext cx="780259" cy="496124"/>
            <a:chOff x="810275" y="3409773"/>
            <a:chExt cx="780259" cy="496124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2565248A-4028-ED42-A228-EBA86D9B7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275" y="3424869"/>
              <a:ext cx="488914" cy="481028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83C2711-298C-6349-8341-251F45A0A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3418" y="3409773"/>
              <a:ext cx="387116" cy="293922"/>
            </a:xfrm>
            <a:prstGeom prst="rect">
              <a:avLst/>
            </a:prstGeom>
          </p:spPr>
        </p:pic>
      </p:grp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891C728E-D9AB-2E4B-8A17-68C6DE0496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318" y="3274361"/>
            <a:ext cx="488914" cy="481028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DC096EAE-DFF4-8B4A-B0D7-E603E812E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142" y="3260823"/>
            <a:ext cx="488914" cy="481028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D591D1E4-F9EB-324B-86D7-59D55779D3DD}"/>
              </a:ext>
            </a:extLst>
          </p:cNvPr>
          <p:cNvGrpSpPr/>
          <p:nvPr/>
        </p:nvGrpSpPr>
        <p:grpSpPr>
          <a:xfrm>
            <a:off x="3255793" y="3849121"/>
            <a:ext cx="780259" cy="496124"/>
            <a:chOff x="810275" y="3409773"/>
            <a:chExt cx="780259" cy="496124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C54456F-C80D-594C-88E8-7304B606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275" y="3424869"/>
              <a:ext cx="488914" cy="481028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50B22AF0-359B-CD4B-9331-820660D8D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3418" y="3409773"/>
              <a:ext cx="387116" cy="293922"/>
            </a:xfrm>
            <a:prstGeom prst="rect">
              <a:avLst/>
            </a:prstGeom>
          </p:spPr>
        </p:pic>
      </p:grp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CBF565B6-E40C-2C41-92CD-A733D00B9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363" y="3267237"/>
            <a:ext cx="488914" cy="481028"/>
          </a:xfrm>
          <a:prstGeom prst="rect">
            <a:avLst/>
          </a:prstGeom>
        </p:spPr>
      </p:pic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4C518489-9632-FD48-979D-B746F64E186A}"/>
              </a:ext>
            </a:extLst>
          </p:cNvPr>
          <p:cNvGrpSpPr/>
          <p:nvPr/>
        </p:nvGrpSpPr>
        <p:grpSpPr>
          <a:xfrm>
            <a:off x="4001211" y="3849121"/>
            <a:ext cx="780259" cy="496124"/>
            <a:chOff x="810275" y="3409773"/>
            <a:chExt cx="780259" cy="496124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2DEA5DFB-1FCE-EF45-B2C3-1C23B15BD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275" y="3424869"/>
              <a:ext cx="488914" cy="481028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E880CE61-9C18-A548-B0ED-75E939B14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3418" y="3409773"/>
              <a:ext cx="387116" cy="293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95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8AB2504D-8843-8240-B92E-EFADBB6202B5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AE5159F7-6684-FA4F-A7FE-DD2E824E93AE}"/>
              </a:ext>
            </a:extLst>
          </p:cNvPr>
          <p:cNvSpPr/>
          <p:nvPr/>
        </p:nvSpPr>
        <p:spPr>
          <a:xfrm>
            <a:off x="-1822" y="-1"/>
            <a:ext cx="4583360" cy="5143499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2C48A802-B317-CA4D-A165-4AEE41CD168B}"/>
              </a:ext>
            </a:extLst>
          </p:cNvPr>
          <p:cNvSpPr/>
          <p:nvPr/>
        </p:nvSpPr>
        <p:spPr>
          <a:xfrm>
            <a:off x="4572000" y="-1"/>
            <a:ext cx="4583360" cy="5143499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A41FA69-4EE9-6449-85DE-2BAB3EAA72D7}"/>
              </a:ext>
            </a:extLst>
          </p:cNvPr>
          <p:cNvSpPr txBox="1">
            <a:spLocks/>
          </p:cNvSpPr>
          <p:nvPr/>
        </p:nvSpPr>
        <p:spPr>
          <a:xfrm>
            <a:off x="382390" y="1165417"/>
            <a:ext cx="458335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800" b="1">
                <a:solidFill>
                  <a:schemeClr val="bg1"/>
                </a:solidFill>
              </a:rPr>
              <a:t>организация кода</a:t>
            </a:r>
            <a:endParaRPr lang="ru-RU" sz="180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759C7AC-A53B-5444-B0FD-EB5B9450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0" y="154084"/>
            <a:ext cx="8229600" cy="857250"/>
          </a:xfrm>
        </p:spPr>
        <p:txBody>
          <a:bodyPr/>
          <a:lstStyle/>
          <a:p>
            <a:r>
              <a:rPr lang="ru-RU" sz="4800" dirty="0">
                <a:solidFill>
                  <a:schemeClr val="bg1"/>
                </a:solidFill>
              </a:rPr>
              <a:t>архитектура фронта</a:t>
            </a:r>
          </a:p>
        </p:txBody>
      </p:sp>
      <p:sp>
        <p:nvSpPr>
          <p:cNvPr id="52" name="Content Placeholder 8">
            <a:extLst>
              <a:ext uri="{FF2B5EF4-FFF2-40B4-BE49-F238E27FC236}">
                <a16:creationId xmlns:a16="http://schemas.microsoft.com/office/drawing/2014/main" id="{9A94D6BA-68D9-6B4B-9636-F972969817AF}"/>
              </a:ext>
            </a:extLst>
          </p:cNvPr>
          <p:cNvSpPr txBox="1">
            <a:spLocks/>
          </p:cNvSpPr>
          <p:nvPr/>
        </p:nvSpPr>
        <p:spPr>
          <a:xfrm>
            <a:off x="4977108" y="1165417"/>
            <a:ext cx="4560641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800" b="1" dirty="0">
                <a:solidFill>
                  <a:schemeClr val="bg1"/>
                </a:solidFill>
              </a:rPr>
              <a:t>эксплуатация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78CD121-F13E-1B41-84CA-B2FD34E3DF13}"/>
              </a:ext>
            </a:extLst>
          </p:cNvPr>
          <p:cNvGrpSpPr/>
          <p:nvPr/>
        </p:nvGrpSpPr>
        <p:grpSpPr>
          <a:xfrm>
            <a:off x="468313" y="1743075"/>
            <a:ext cx="3479601" cy="692300"/>
            <a:chOff x="468313" y="1605280"/>
            <a:chExt cx="3479601" cy="692300"/>
          </a:xfrm>
        </p:grpSpPr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EC460C17-F3B3-A046-856A-C96AD3990B55}"/>
                </a:ext>
              </a:extLst>
            </p:cNvPr>
            <p:cNvSpPr/>
            <p:nvPr/>
          </p:nvSpPr>
          <p:spPr>
            <a:xfrm>
              <a:off x="468313" y="1605280"/>
              <a:ext cx="3479601" cy="692300"/>
            </a:xfrm>
            <a:prstGeom prst="roundRect">
              <a:avLst>
                <a:gd name="adj" fmla="val 50000"/>
              </a:avLst>
            </a:prstGeom>
            <a:solidFill>
              <a:srgbClr val="3E475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A313C61-573E-BB42-B9AE-74EE2853B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217" y="1730040"/>
              <a:ext cx="442779" cy="442779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BBDC0F4-7AB0-834E-983C-D9FC4421C972}"/>
              </a:ext>
            </a:extLst>
          </p:cNvPr>
          <p:cNvGrpSpPr/>
          <p:nvPr/>
        </p:nvGrpSpPr>
        <p:grpSpPr>
          <a:xfrm>
            <a:off x="449238" y="2654549"/>
            <a:ext cx="3479601" cy="692300"/>
            <a:chOff x="449238" y="2456324"/>
            <a:chExt cx="3479601" cy="692300"/>
          </a:xfrm>
        </p:grpSpPr>
        <p:sp>
          <p:nvSpPr>
            <p:cNvPr id="54" name="Скругленный прямоугольник 53">
              <a:extLst>
                <a:ext uri="{FF2B5EF4-FFF2-40B4-BE49-F238E27FC236}">
                  <a16:creationId xmlns:a16="http://schemas.microsoft.com/office/drawing/2014/main" id="{65C1DE14-833B-7D4A-ACAB-97F15D3782F8}"/>
                </a:ext>
              </a:extLst>
            </p:cNvPr>
            <p:cNvSpPr/>
            <p:nvPr/>
          </p:nvSpPr>
          <p:spPr>
            <a:xfrm>
              <a:off x="449238" y="2456324"/>
              <a:ext cx="3479601" cy="692300"/>
            </a:xfrm>
            <a:prstGeom prst="roundRect">
              <a:avLst>
                <a:gd name="adj" fmla="val 50000"/>
              </a:avLst>
            </a:prstGeom>
            <a:solidFill>
              <a:srgbClr val="3E475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FED22961-DC30-174C-92DF-E2DA6E2CD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217" y="2598091"/>
              <a:ext cx="442779" cy="442779"/>
            </a:xfrm>
            <a:prstGeom prst="rect">
              <a:avLst/>
            </a:prstGeom>
          </p:spPr>
        </p:pic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76D353E-EC5E-FD4B-9E58-196A95C6978A}"/>
              </a:ext>
            </a:extLst>
          </p:cNvPr>
          <p:cNvSpPr/>
          <p:nvPr/>
        </p:nvSpPr>
        <p:spPr>
          <a:xfrm>
            <a:off x="1367178" y="1777984"/>
            <a:ext cx="2043188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 err="1">
                <a:solidFill>
                  <a:schemeClr val="bg1"/>
                </a:solidFill>
              </a:rPr>
              <a:t>монорепозиторий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всех команд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C29C089-6464-2C43-9D6C-86902E22FEFB}"/>
              </a:ext>
            </a:extLst>
          </p:cNvPr>
          <p:cNvSpPr/>
          <p:nvPr/>
        </p:nvSpPr>
        <p:spPr>
          <a:xfrm>
            <a:off x="1367178" y="2784582"/>
            <a:ext cx="196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монолитный код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56B533E-0256-3749-8E8C-B020164AB586}"/>
              </a:ext>
            </a:extLst>
          </p:cNvPr>
          <p:cNvGrpSpPr/>
          <p:nvPr/>
        </p:nvGrpSpPr>
        <p:grpSpPr>
          <a:xfrm>
            <a:off x="468314" y="3571908"/>
            <a:ext cx="2864379" cy="782732"/>
            <a:chOff x="468314" y="3296638"/>
            <a:chExt cx="2864379" cy="782732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3F89B810-72FA-5F4F-A0BF-4A64381A37F0}"/>
                </a:ext>
              </a:extLst>
            </p:cNvPr>
            <p:cNvGrpSpPr/>
            <p:nvPr/>
          </p:nvGrpSpPr>
          <p:grpSpPr>
            <a:xfrm>
              <a:off x="468314" y="3296638"/>
              <a:ext cx="782732" cy="782732"/>
              <a:chOff x="768135" y="3255696"/>
              <a:chExt cx="838415" cy="838415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5909B454-9BF4-EE49-B7A7-8CC8343DFBCB}"/>
                  </a:ext>
                </a:extLst>
              </p:cNvPr>
              <p:cNvSpPr/>
              <p:nvPr/>
            </p:nvSpPr>
            <p:spPr>
              <a:xfrm>
                <a:off x="768135" y="3255696"/>
                <a:ext cx="838415" cy="8384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2" name="Группа 61">
                <a:extLst>
                  <a:ext uri="{FF2B5EF4-FFF2-40B4-BE49-F238E27FC236}">
                    <a16:creationId xmlns:a16="http://schemas.microsoft.com/office/drawing/2014/main" id="{E8D450FF-6EA8-3B47-B70F-541D84E4CC83}"/>
                  </a:ext>
                </a:extLst>
              </p:cNvPr>
              <p:cNvGrpSpPr/>
              <p:nvPr/>
            </p:nvGrpSpPr>
            <p:grpSpPr>
              <a:xfrm>
                <a:off x="838946" y="3362200"/>
                <a:ext cx="696792" cy="620198"/>
                <a:chOff x="859368" y="3348553"/>
                <a:chExt cx="696792" cy="620198"/>
              </a:xfrm>
            </p:grpSpPr>
            <p:sp>
              <p:nvSpPr>
                <p:cNvPr id="63" name="Прямоугольник 62">
                  <a:extLst>
                    <a:ext uri="{FF2B5EF4-FFF2-40B4-BE49-F238E27FC236}">
                      <a16:creationId xmlns:a16="http://schemas.microsoft.com/office/drawing/2014/main" id="{92D372B3-9FE9-FE4A-8009-B6D200CD675A}"/>
                    </a:ext>
                  </a:extLst>
                </p:cNvPr>
                <p:cNvSpPr/>
                <p:nvPr/>
              </p:nvSpPr>
              <p:spPr>
                <a:xfrm>
                  <a:off x="859368" y="3348554"/>
                  <a:ext cx="465693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рямоугольник 63">
                  <a:extLst>
                    <a:ext uri="{FF2B5EF4-FFF2-40B4-BE49-F238E27FC236}">
                      <a16:creationId xmlns:a16="http://schemas.microsoft.com/office/drawing/2014/main" id="{98F43B3B-05F5-684B-88BF-79E8FB39814D}"/>
                    </a:ext>
                  </a:extLst>
                </p:cNvPr>
                <p:cNvSpPr/>
                <p:nvPr/>
              </p:nvSpPr>
              <p:spPr>
                <a:xfrm>
                  <a:off x="859369" y="3583504"/>
                  <a:ext cx="173627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рямоугольник 64">
                  <a:extLst>
                    <a:ext uri="{FF2B5EF4-FFF2-40B4-BE49-F238E27FC236}">
                      <a16:creationId xmlns:a16="http://schemas.microsoft.com/office/drawing/2014/main" id="{30582006-6AD4-AA4D-91A6-98E99FBE34F3}"/>
                    </a:ext>
                  </a:extLst>
                </p:cNvPr>
                <p:cNvSpPr/>
                <p:nvPr/>
              </p:nvSpPr>
              <p:spPr>
                <a:xfrm>
                  <a:off x="859368" y="3818454"/>
                  <a:ext cx="465693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рямоугольник 65">
                  <a:extLst>
                    <a:ext uri="{FF2B5EF4-FFF2-40B4-BE49-F238E27FC236}">
                      <a16:creationId xmlns:a16="http://schemas.microsoft.com/office/drawing/2014/main" id="{85215BA1-D0D2-7A44-93DE-B09966129792}"/>
                    </a:ext>
                  </a:extLst>
                </p:cNvPr>
                <p:cNvSpPr/>
                <p:nvPr/>
              </p:nvSpPr>
              <p:spPr>
                <a:xfrm>
                  <a:off x="1141422" y="3583504"/>
                  <a:ext cx="173627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>
                  <a:extLst>
                    <a:ext uri="{FF2B5EF4-FFF2-40B4-BE49-F238E27FC236}">
                      <a16:creationId xmlns:a16="http://schemas.microsoft.com/office/drawing/2014/main" id="{28FAD356-9D82-EF48-82A6-08B5D4E0FA3F}"/>
                    </a:ext>
                  </a:extLst>
                </p:cNvPr>
                <p:cNvSpPr/>
                <p:nvPr/>
              </p:nvSpPr>
              <p:spPr>
                <a:xfrm>
                  <a:off x="1416294" y="3348553"/>
                  <a:ext cx="139866" cy="620198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E314BC0E-CEB5-8647-92C1-C1D950F3A8B5}"/>
                </a:ext>
              </a:extLst>
            </p:cNvPr>
            <p:cNvSpPr/>
            <p:nvPr/>
          </p:nvSpPr>
          <p:spPr>
            <a:xfrm>
              <a:off x="1367178" y="3523476"/>
              <a:ext cx="19655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monolithic/layered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AECF111-87C5-C741-9587-F2458B1D832C}"/>
              </a:ext>
            </a:extLst>
          </p:cNvPr>
          <p:cNvSpPr/>
          <p:nvPr/>
        </p:nvSpPr>
        <p:spPr>
          <a:xfrm>
            <a:off x="4972388" y="1859597"/>
            <a:ext cx="3755084" cy="2062103"/>
          </a:xfrm>
          <a:prstGeom prst="rect">
            <a:avLst/>
          </a:prstGeom>
          <a:solidFill>
            <a:srgbClr val="3E4757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деплоим</a:t>
            </a:r>
            <a:r>
              <a:rPr lang="ru-RU" dirty="0">
                <a:solidFill>
                  <a:schemeClr val="bg1"/>
                </a:solidFill>
              </a:rPr>
              <a:t> общий код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отдельную инфраструктуру</a:t>
            </a:r>
          </a:p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обслуживаем им все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запросы для всех страниц</a:t>
            </a:r>
          </a:p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релиз своих изменений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из своей </a:t>
            </a:r>
            <a:r>
              <a:rPr lang="ru-RU" dirty="0" err="1">
                <a:solidFill>
                  <a:schemeClr val="bg1"/>
                </a:solidFill>
              </a:rPr>
              <a:t>релизной</a:t>
            </a:r>
            <a:r>
              <a:rPr lang="ru-RU" dirty="0">
                <a:solidFill>
                  <a:schemeClr val="bg1"/>
                </a:solidFill>
              </a:rPr>
              <a:t> ветки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3BF13699-05A1-114E-8C73-D67177BC84AD}"/>
              </a:ext>
            </a:extLst>
          </p:cNvPr>
          <p:cNvSpPr txBox="1">
            <a:spLocks/>
          </p:cNvSpPr>
          <p:nvPr/>
        </p:nvSpPr>
        <p:spPr>
          <a:xfrm>
            <a:off x="6346580" y="391753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chemeClr val="bg1"/>
                </a:solidFill>
              </a:rPr>
              <a:t>было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21</a:t>
            </a:fld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B2BD486-D5BB-A241-A902-2352D8CD2127}"/>
              </a:ext>
            </a:extLst>
          </p:cNvPr>
          <p:cNvSpPr/>
          <p:nvPr/>
        </p:nvSpPr>
        <p:spPr>
          <a:xfrm>
            <a:off x="4993619" y="1743075"/>
            <a:ext cx="4011720" cy="2400657"/>
          </a:xfrm>
          <a:prstGeom prst="rect">
            <a:avLst/>
          </a:prstGeom>
          <a:solidFill>
            <a:srgbClr val="3E4757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DD2F"/>
                </a:solidFill>
              </a:rPr>
              <a:t>делим свое приложение </a:t>
            </a:r>
            <a:br>
              <a:rPr lang="ru-RU" sz="1600" dirty="0">
                <a:solidFill>
                  <a:srgbClr val="FFDD2F"/>
                </a:solidFill>
              </a:rPr>
            </a:br>
            <a:r>
              <a:rPr lang="ru-RU" sz="1600" dirty="0">
                <a:solidFill>
                  <a:srgbClr val="FFDD2F"/>
                </a:solidFill>
              </a:rPr>
              <a:t>на бизнес-части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FFDD2F"/>
                </a:solidFill>
              </a:rPr>
              <a:t>деплоим</a:t>
            </a:r>
            <a:r>
              <a:rPr lang="ru-RU" sz="1600" dirty="0">
                <a:solidFill>
                  <a:srgbClr val="FFDD2F"/>
                </a:solidFill>
              </a:rPr>
              <a:t> общий код на отдельную инфраструктуру для каждого </a:t>
            </a:r>
            <a:br>
              <a:rPr lang="ru-RU" sz="1600" dirty="0">
                <a:solidFill>
                  <a:srgbClr val="FFDD2F"/>
                </a:solidFill>
              </a:rPr>
            </a:br>
            <a:r>
              <a:rPr lang="ru-RU" sz="1600" dirty="0">
                <a:solidFill>
                  <a:srgbClr val="FFDD2F"/>
                </a:solidFill>
              </a:rPr>
              <a:t>бизнес-приложения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обслуживаем своими приложениями свои </a:t>
            </a:r>
            <a:r>
              <a:rPr lang="en-US" sz="1600" dirty="0" err="1">
                <a:solidFill>
                  <a:schemeClr val="bg1"/>
                </a:solidFill>
              </a:rPr>
              <a:t>url</a:t>
            </a:r>
            <a:r>
              <a:rPr lang="en-US" sz="1600" dirty="0">
                <a:solidFill>
                  <a:schemeClr val="bg1"/>
                </a:solidFill>
              </a:rPr>
              <a:t>’</a:t>
            </a:r>
            <a:r>
              <a:rPr lang="ru-RU" sz="1600" dirty="0">
                <a:solidFill>
                  <a:schemeClr val="bg1"/>
                </a:solidFill>
              </a:rPr>
              <a:t>ы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релиз своих изменений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из своей </a:t>
            </a:r>
            <a:r>
              <a:rPr lang="ru-RU" sz="1600" dirty="0" err="1">
                <a:solidFill>
                  <a:schemeClr val="bg1"/>
                </a:solidFill>
              </a:rPr>
              <a:t>релизной</a:t>
            </a:r>
            <a:r>
              <a:rPr lang="ru-RU" sz="1600" dirty="0">
                <a:solidFill>
                  <a:schemeClr val="bg1"/>
                </a:solidFill>
              </a:rPr>
              <a:t> ветки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7101A519-0234-DC43-8201-0007D1BBF1B0}"/>
              </a:ext>
            </a:extLst>
          </p:cNvPr>
          <p:cNvSpPr txBox="1">
            <a:spLocks/>
          </p:cNvSpPr>
          <p:nvPr/>
        </p:nvSpPr>
        <p:spPr>
          <a:xfrm>
            <a:off x="6388423" y="389467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rgbClr val="FFDD2F"/>
                </a:solidFill>
              </a:rPr>
              <a:t>стало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B20430EC-1A8D-064F-92DA-7D38F5C6F293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00F47DF3-7312-E84F-A6B5-2C6218A51A1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ECAD5F6-5E9F-E54F-89A4-7309589E339D}"/>
              </a:ext>
            </a:extLst>
          </p:cNvPr>
          <p:cNvSpPr txBox="1">
            <a:spLocks/>
          </p:cNvSpPr>
          <p:nvPr/>
        </p:nvSpPr>
        <p:spPr>
          <a:xfrm>
            <a:off x="364210" y="15473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структура команды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D1413AED-0F39-2145-AC95-FC1C35BF0AB9}"/>
              </a:ext>
            </a:extLst>
          </p:cNvPr>
          <p:cNvSpPr txBox="1">
            <a:spLocks/>
          </p:cNvSpPr>
          <p:nvPr/>
        </p:nvSpPr>
        <p:spPr>
          <a:xfrm>
            <a:off x="5941444" y="391754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chemeClr val="bg1"/>
                </a:solidFill>
              </a:rPr>
              <a:t>было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93C1E86-36A9-0349-A731-C7288B48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27" y="1360104"/>
            <a:ext cx="591585" cy="58204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4C3729-2E9A-3740-AF34-24044BF68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93" y="1360104"/>
            <a:ext cx="591585" cy="58204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BDD0A95-F6B1-6C49-B1A4-35B902B1A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359" y="1360104"/>
            <a:ext cx="591585" cy="58204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20EFBDF-3EF3-A441-B57F-82482E2B6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225" y="1360104"/>
            <a:ext cx="591585" cy="582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837055F-75CB-BC45-93CF-12F4D316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091" y="1360104"/>
            <a:ext cx="591585" cy="582044"/>
          </a:xfrm>
          <a:prstGeom prst="rect">
            <a:avLst/>
          </a:prstGeom>
        </p:spPr>
      </p:pic>
      <p:sp>
        <p:nvSpPr>
          <p:cNvPr id="56" name="Content Placeholder 8">
            <a:extLst>
              <a:ext uri="{FF2B5EF4-FFF2-40B4-BE49-F238E27FC236}">
                <a16:creationId xmlns:a16="http://schemas.microsoft.com/office/drawing/2014/main" id="{1E6CAA97-9359-7043-991F-439C78DF153D}"/>
              </a:ext>
            </a:extLst>
          </p:cNvPr>
          <p:cNvSpPr txBox="1">
            <a:spLocks/>
          </p:cNvSpPr>
          <p:nvPr/>
        </p:nvSpPr>
        <p:spPr>
          <a:xfrm>
            <a:off x="1916293" y="1487248"/>
            <a:ext cx="121706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DD2F"/>
                </a:solidFill>
              </a:rPr>
              <a:t>customers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591F7FF-93C0-844F-9FE0-B7947258C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702" y="3879157"/>
            <a:ext cx="488914" cy="48102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5D78E7B-1052-424E-AC40-396375AD4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893" y="3874648"/>
            <a:ext cx="391210" cy="29702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10C8793-B045-0E43-B0D8-D74647F43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57" y="3267237"/>
            <a:ext cx="488914" cy="48102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18BF6433-1160-1245-9B81-36C25556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104" y="2707913"/>
            <a:ext cx="488914" cy="48102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CE61527-A8B2-9A4C-9F77-965ED1E05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91" y="3267237"/>
            <a:ext cx="488914" cy="481028"/>
          </a:xfrm>
          <a:prstGeom prst="rect">
            <a:avLst/>
          </a:prstGeom>
        </p:spPr>
      </p:pic>
      <p:sp>
        <p:nvSpPr>
          <p:cNvPr id="62" name="Content Placeholder 8">
            <a:extLst>
              <a:ext uri="{FF2B5EF4-FFF2-40B4-BE49-F238E27FC236}">
                <a16:creationId xmlns:a16="http://schemas.microsoft.com/office/drawing/2014/main" id="{68AA95BE-A3DB-204B-8CC4-520F8B79A554}"/>
              </a:ext>
            </a:extLst>
          </p:cNvPr>
          <p:cNvSpPr txBox="1">
            <a:spLocks/>
          </p:cNvSpPr>
          <p:nvPr/>
        </p:nvSpPr>
        <p:spPr>
          <a:xfrm>
            <a:off x="2969290" y="2950194"/>
            <a:ext cx="121706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lead</a:t>
            </a:r>
          </a:p>
        </p:txBody>
      </p:sp>
      <p:cxnSp>
        <p:nvCxnSpPr>
          <p:cNvPr id="63" name="Соединительная линия уступом 62">
            <a:extLst>
              <a:ext uri="{FF2B5EF4-FFF2-40B4-BE49-F238E27FC236}">
                <a16:creationId xmlns:a16="http://schemas.microsoft.com/office/drawing/2014/main" id="{51D994FE-5493-C743-ACDD-A6DE7C1894EF}"/>
              </a:ext>
            </a:extLst>
          </p:cNvPr>
          <p:cNvCxnSpPr>
            <a:cxnSpLocks/>
          </p:cNvCxnSpPr>
          <p:nvPr/>
        </p:nvCxnSpPr>
        <p:spPr>
          <a:xfrm rot="10800000">
            <a:off x="4538292" y="1970776"/>
            <a:ext cx="1109744" cy="714565"/>
          </a:xfrm>
          <a:prstGeom prst="bentConnector3">
            <a:avLst>
              <a:gd name="adj1" fmla="val 99822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>
            <a:extLst>
              <a:ext uri="{FF2B5EF4-FFF2-40B4-BE49-F238E27FC236}">
                <a16:creationId xmlns:a16="http://schemas.microsoft.com/office/drawing/2014/main" id="{BD9BDB12-2421-D148-84ED-B28BF7990F2E}"/>
              </a:ext>
            </a:extLst>
          </p:cNvPr>
          <p:cNvCxnSpPr>
            <a:cxnSpLocks/>
          </p:cNvCxnSpPr>
          <p:nvPr/>
        </p:nvCxnSpPr>
        <p:spPr>
          <a:xfrm rot="10800000">
            <a:off x="3615420" y="1955072"/>
            <a:ext cx="1994343" cy="987015"/>
          </a:xfrm>
          <a:prstGeom prst="bentConnector3">
            <a:avLst>
              <a:gd name="adj1" fmla="val 100115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>
            <a:extLst>
              <a:ext uri="{FF2B5EF4-FFF2-40B4-BE49-F238E27FC236}">
                <a16:creationId xmlns:a16="http://schemas.microsoft.com/office/drawing/2014/main" id="{E57C992A-1E57-3845-9F4B-F6F96E02959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17930" y="2160880"/>
            <a:ext cx="701642" cy="321431"/>
          </a:xfrm>
          <a:prstGeom prst="bentConnector3">
            <a:avLst>
              <a:gd name="adj1" fmla="val 497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>
            <a:extLst>
              <a:ext uri="{FF2B5EF4-FFF2-40B4-BE49-F238E27FC236}">
                <a16:creationId xmlns:a16="http://schemas.microsoft.com/office/drawing/2014/main" id="{3AF47164-784D-6A45-BE71-B147B8158792}"/>
              </a:ext>
            </a:extLst>
          </p:cNvPr>
          <p:cNvCxnSpPr>
            <a:cxnSpLocks/>
          </p:cNvCxnSpPr>
          <p:nvPr/>
        </p:nvCxnSpPr>
        <p:spPr>
          <a:xfrm flipV="1">
            <a:off x="6167836" y="1955072"/>
            <a:ext cx="1159096" cy="987016"/>
          </a:xfrm>
          <a:prstGeom prst="bentConnector3">
            <a:avLst>
              <a:gd name="adj1" fmla="val 100146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9D47A1D-D0CB-4445-970B-2B319992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127" y="1348311"/>
            <a:ext cx="610668" cy="60112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BD19B70-66F4-8E43-9CA7-DB909C460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838" y="1348311"/>
            <a:ext cx="610668" cy="60112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9631AFB-F871-3844-B5E9-AB533E16A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783" y="1348311"/>
            <a:ext cx="610668" cy="60112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1247923A-870E-1D4F-AD67-913B9D298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472" y="1348311"/>
            <a:ext cx="610668" cy="60112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65DAD8A5-5619-B045-B017-3B1680E33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516" y="1348311"/>
            <a:ext cx="610668" cy="601127"/>
          </a:xfrm>
          <a:prstGeom prst="rect">
            <a:avLst/>
          </a:prstGeom>
        </p:spPr>
      </p:pic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1A2B707-AC6A-2A47-92CA-011831801C43}"/>
              </a:ext>
            </a:extLst>
          </p:cNvPr>
          <p:cNvGrpSpPr/>
          <p:nvPr/>
        </p:nvGrpSpPr>
        <p:grpSpPr>
          <a:xfrm rot="16200000">
            <a:off x="1587079" y="1205019"/>
            <a:ext cx="558574" cy="518898"/>
            <a:chOff x="3188825" y="914400"/>
            <a:chExt cx="558574" cy="518898"/>
          </a:xfrm>
        </p:grpSpPr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3D20B3A4-2855-3E45-A710-4F02634AD17F}"/>
                </a:ext>
              </a:extLst>
            </p:cNvPr>
            <p:cNvCxnSpPr/>
            <p:nvPr/>
          </p:nvCxnSpPr>
          <p:spPr>
            <a:xfrm flipV="1">
              <a:off x="3188825" y="914400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F01A3A66-E019-E749-BC21-8C8F7A896E4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46072" y="1331971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B8DD0D79-9612-924C-A566-EE32DFB2B6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015" y="1034426"/>
              <a:ext cx="122411" cy="147118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Соединительная линия уступом 110">
            <a:extLst>
              <a:ext uri="{FF2B5EF4-FFF2-40B4-BE49-F238E27FC236}">
                <a16:creationId xmlns:a16="http://schemas.microsoft.com/office/drawing/2014/main" id="{D6AFBB6A-A824-F94A-915A-72C555D6B994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22958" y="2135948"/>
            <a:ext cx="701643" cy="371293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Соединительная линия уступом 123">
            <a:extLst>
              <a:ext uri="{FF2B5EF4-FFF2-40B4-BE49-F238E27FC236}">
                <a16:creationId xmlns:a16="http://schemas.microsoft.com/office/drawing/2014/main" id="{AB299B77-1F87-0B46-992C-4E33B472F3B8}"/>
              </a:ext>
            </a:extLst>
          </p:cNvPr>
          <p:cNvCxnSpPr>
            <a:cxnSpLocks/>
          </p:cNvCxnSpPr>
          <p:nvPr/>
        </p:nvCxnSpPr>
        <p:spPr>
          <a:xfrm>
            <a:off x="3507913" y="3125169"/>
            <a:ext cx="1953238" cy="374466"/>
          </a:xfrm>
          <a:prstGeom prst="bentConnector3">
            <a:avLst>
              <a:gd name="adj1" fmla="val 73583"/>
            </a:avLst>
          </a:prstGeom>
          <a:ln w="19050" cap="rnd">
            <a:solidFill>
              <a:srgbClr val="F2BA44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7A29CFEF-0C9C-7048-B618-65D82593DFFF}"/>
              </a:ext>
            </a:extLst>
          </p:cNvPr>
          <p:cNvGrpSpPr/>
          <p:nvPr/>
        </p:nvGrpSpPr>
        <p:grpSpPr>
          <a:xfrm>
            <a:off x="5509419" y="2842143"/>
            <a:ext cx="885284" cy="913246"/>
            <a:chOff x="5172884" y="2785038"/>
            <a:chExt cx="885284" cy="913246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4C2A681-C67D-394E-906C-EE94214D5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2884" y="2785038"/>
              <a:ext cx="787400" cy="774700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557D7F8E-F423-D64E-915D-A92297240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39984" y="3380100"/>
              <a:ext cx="318184" cy="318184"/>
            </a:xfrm>
            <a:prstGeom prst="rect">
              <a:avLst/>
            </a:prstGeom>
          </p:spPr>
        </p:pic>
      </p:grpSp>
      <p:sp>
        <p:nvSpPr>
          <p:cNvPr id="128" name="Content Placeholder 8">
            <a:extLst>
              <a:ext uri="{FF2B5EF4-FFF2-40B4-BE49-F238E27FC236}">
                <a16:creationId xmlns:a16="http://schemas.microsoft.com/office/drawing/2014/main" id="{C59C08B3-0B32-A849-8D45-74DAFB7FAB50}"/>
              </a:ext>
            </a:extLst>
          </p:cNvPr>
          <p:cNvSpPr txBox="1">
            <a:spLocks/>
          </p:cNvSpPr>
          <p:nvPr/>
        </p:nvSpPr>
        <p:spPr>
          <a:xfrm>
            <a:off x="5380578" y="3722488"/>
            <a:ext cx="2598463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9BB9DE"/>
                </a:solidFill>
              </a:rPr>
              <a:t>project manager</a:t>
            </a:r>
          </a:p>
        </p:txBody>
      </p: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299A4EC8-B1DC-9646-BD59-6718B5004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3461" y="3265495"/>
            <a:ext cx="488914" cy="481028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4F05217D-5A47-3146-8ACF-14D4BD284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9449" y="3274361"/>
            <a:ext cx="488914" cy="481028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410FA7B-618F-674C-BC53-FA7A11D3BDEE}"/>
              </a:ext>
            </a:extLst>
          </p:cNvPr>
          <p:cNvGrpSpPr/>
          <p:nvPr/>
        </p:nvGrpSpPr>
        <p:grpSpPr>
          <a:xfrm>
            <a:off x="1788663" y="3849121"/>
            <a:ext cx="780259" cy="496124"/>
            <a:chOff x="810275" y="3409773"/>
            <a:chExt cx="780259" cy="496124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B7B49A3E-957C-D842-8DE0-922F8B8E9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275" y="3424869"/>
              <a:ext cx="488914" cy="481028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3ED8A1BD-58B3-CA46-B895-EE97208B9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3418" y="3409773"/>
              <a:ext cx="387116" cy="293922"/>
            </a:xfrm>
            <a:prstGeom prst="rect">
              <a:avLst/>
            </a:prstGeom>
          </p:spPr>
        </p:pic>
      </p:grp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E9465897-0A7B-AB48-8A8A-B67AF461C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318" y="3274361"/>
            <a:ext cx="488914" cy="481028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DDF3A222-9AB3-4D44-9CE5-99DDB833BA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142" y="3260823"/>
            <a:ext cx="488914" cy="481028"/>
          </a:xfrm>
          <a:prstGeom prst="rect">
            <a:avLst/>
          </a:prstGeom>
        </p:spPr>
      </p:pic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7A5FEB12-25BB-904E-8B24-48801C56DFA5}"/>
              </a:ext>
            </a:extLst>
          </p:cNvPr>
          <p:cNvGrpSpPr/>
          <p:nvPr/>
        </p:nvGrpSpPr>
        <p:grpSpPr>
          <a:xfrm>
            <a:off x="3255793" y="3849121"/>
            <a:ext cx="780259" cy="496124"/>
            <a:chOff x="810275" y="3409773"/>
            <a:chExt cx="780259" cy="496124"/>
          </a:xfrm>
        </p:grpSpPr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AE91C10B-E21B-FD45-AE98-47059701D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275" y="3424869"/>
              <a:ext cx="488914" cy="481028"/>
            </a:xfrm>
            <a:prstGeom prst="rect">
              <a:avLst/>
            </a:prstGeom>
          </p:spPr>
        </p:pic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id="{8C07457E-34A4-384B-A931-D878C31FF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3418" y="3409773"/>
              <a:ext cx="387116" cy="293922"/>
            </a:xfrm>
            <a:prstGeom prst="rect">
              <a:avLst/>
            </a:prstGeom>
          </p:spPr>
        </p:pic>
      </p:grp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E81D2B1D-228B-CB4C-9EED-05707EC69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363" y="3267237"/>
            <a:ext cx="488914" cy="481028"/>
          </a:xfrm>
          <a:prstGeom prst="rect">
            <a:avLst/>
          </a:prstGeom>
        </p:spPr>
      </p:pic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9CBCEAB8-6BB5-0B45-9EB9-0EB0707C4430}"/>
              </a:ext>
            </a:extLst>
          </p:cNvPr>
          <p:cNvGrpSpPr/>
          <p:nvPr/>
        </p:nvGrpSpPr>
        <p:grpSpPr>
          <a:xfrm>
            <a:off x="4001211" y="3849121"/>
            <a:ext cx="780259" cy="496124"/>
            <a:chOff x="810275" y="3409773"/>
            <a:chExt cx="780259" cy="496124"/>
          </a:xfrm>
        </p:grpSpPr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F9EE1D27-ECC3-664D-B00C-5033A4A78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275" y="3424869"/>
              <a:ext cx="488914" cy="481028"/>
            </a:xfrm>
            <a:prstGeom prst="rect">
              <a:avLst/>
            </a:prstGeom>
          </p:spPr>
        </p:pic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id="{AEAA2903-BA93-B943-9C00-BF967C6C9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3418" y="3409773"/>
              <a:ext cx="387116" cy="293922"/>
            </a:xfrm>
            <a:prstGeom prst="rect">
              <a:avLst/>
            </a:prstGeom>
          </p:spPr>
        </p:pic>
      </p:grpSp>
      <p:sp>
        <p:nvSpPr>
          <p:cNvPr id="143" name="Title 1">
            <a:extLst>
              <a:ext uri="{FF2B5EF4-FFF2-40B4-BE49-F238E27FC236}">
                <a16:creationId xmlns:a16="http://schemas.microsoft.com/office/drawing/2014/main" id="{E4D5CE04-8403-F94F-9E4F-E69201D5A741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9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00F47DF3-7312-E84F-A6B5-2C6218A51A1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ECAD5F6-5E9F-E54F-89A4-7309589E339D}"/>
              </a:ext>
            </a:extLst>
          </p:cNvPr>
          <p:cNvSpPr txBox="1">
            <a:spLocks/>
          </p:cNvSpPr>
          <p:nvPr/>
        </p:nvSpPr>
        <p:spPr>
          <a:xfrm>
            <a:off x="364210" y="15473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структура команды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5657C95-6310-9F47-AC34-0A412CC5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92" y="1437677"/>
            <a:ext cx="591585" cy="58204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A9352D7-BB3B-FA40-ACFC-B1A57F43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958" y="1437677"/>
            <a:ext cx="591585" cy="58204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9629D4D4-24A3-CE41-82B0-D7A329CAC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24" y="1437677"/>
            <a:ext cx="591585" cy="582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9302A49-D06F-8244-8FA0-52967B53B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690" y="1437677"/>
            <a:ext cx="591585" cy="582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C933EB33-729B-0440-B86F-8A7AFC9D5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56" y="1437677"/>
            <a:ext cx="591585" cy="582044"/>
          </a:xfrm>
          <a:prstGeom prst="rect">
            <a:avLst/>
          </a:prstGeom>
        </p:spPr>
      </p:pic>
      <p:sp>
        <p:nvSpPr>
          <p:cNvPr id="73" name="Content Placeholder 8">
            <a:extLst>
              <a:ext uri="{FF2B5EF4-FFF2-40B4-BE49-F238E27FC236}">
                <a16:creationId xmlns:a16="http://schemas.microsoft.com/office/drawing/2014/main" id="{5F65A957-C2A9-7B41-85A1-CA5F1F34AF39}"/>
              </a:ext>
            </a:extLst>
          </p:cNvPr>
          <p:cNvSpPr txBox="1">
            <a:spLocks/>
          </p:cNvSpPr>
          <p:nvPr/>
        </p:nvSpPr>
        <p:spPr>
          <a:xfrm>
            <a:off x="1579758" y="1564821"/>
            <a:ext cx="121706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DD2F"/>
                </a:solidFill>
              </a:rPr>
              <a:t>customers</a:t>
            </a:r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2B37DDD1-DF2D-BE4A-9BB8-8DC9402D0410}"/>
              </a:ext>
            </a:extLst>
          </p:cNvPr>
          <p:cNvGrpSpPr/>
          <p:nvPr/>
        </p:nvGrpSpPr>
        <p:grpSpPr>
          <a:xfrm rot="16200000">
            <a:off x="1250544" y="1282592"/>
            <a:ext cx="558574" cy="518898"/>
            <a:chOff x="3188825" y="914400"/>
            <a:chExt cx="558574" cy="518898"/>
          </a:xfrm>
        </p:grpSpPr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BC43C530-AE4E-E94B-92FC-A6ECE0FDBE8C}"/>
                </a:ext>
              </a:extLst>
            </p:cNvPr>
            <p:cNvCxnSpPr/>
            <p:nvPr/>
          </p:nvCxnSpPr>
          <p:spPr>
            <a:xfrm flipV="1">
              <a:off x="3188825" y="914400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8C4D09A2-C090-4B48-8474-B23FD27E517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46072" y="1331971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id="{DFCDC520-14CA-BA43-ADF8-692BD7670B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015" y="1034426"/>
              <a:ext cx="122411" cy="147118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Соединительная линия уступом 98">
            <a:extLst>
              <a:ext uri="{FF2B5EF4-FFF2-40B4-BE49-F238E27FC236}">
                <a16:creationId xmlns:a16="http://schemas.microsoft.com/office/drawing/2014/main" id="{64B9AB8F-13B9-BF48-BE45-4655AEA4E564}"/>
              </a:ext>
            </a:extLst>
          </p:cNvPr>
          <p:cNvCxnSpPr>
            <a:cxnSpLocks/>
          </p:cNvCxnSpPr>
          <p:nvPr/>
        </p:nvCxnSpPr>
        <p:spPr>
          <a:xfrm>
            <a:off x="1835761" y="2895751"/>
            <a:ext cx="2557671" cy="367285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44F00E0-7562-294E-804B-D5EBC7295BDF}"/>
              </a:ext>
            </a:extLst>
          </p:cNvPr>
          <p:cNvGrpSpPr/>
          <p:nvPr/>
        </p:nvGrpSpPr>
        <p:grpSpPr>
          <a:xfrm>
            <a:off x="4113280" y="2921597"/>
            <a:ext cx="2598463" cy="1320208"/>
            <a:chOff x="5044043" y="2597820"/>
            <a:chExt cx="2598463" cy="1320208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E0E7335C-4E64-CD44-A4C2-7D44CDF998F0}"/>
                </a:ext>
              </a:extLst>
            </p:cNvPr>
            <p:cNvGrpSpPr/>
            <p:nvPr/>
          </p:nvGrpSpPr>
          <p:grpSpPr>
            <a:xfrm>
              <a:off x="5172884" y="2597820"/>
              <a:ext cx="885284" cy="913246"/>
              <a:chOff x="5172884" y="2785038"/>
              <a:chExt cx="885284" cy="913246"/>
            </a:xfrm>
          </p:grpSpPr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id="{44325C90-8C1D-1D4D-8FA1-535FE95AB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2884" y="2785038"/>
                <a:ext cx="787400" cy="774700"/>
              </a:xfrm>
              <a:prstGeom prst="rect">
                <a:avLst/>
              </a:prstGeom>
            </p:spPr>
          </p:pic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5E5C32B5-6B08-4740-846A-2EBF2E257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9984" y="3380100"/>
                <a:ext cx="318184" cy="318184"/>
              </a:xfrm>
              <a:prstGeom prst="rect">
                <a:avLst/>
              </a:prstGeom>
            </p:spPr>
          </p:pic>
        </p:grpSp>
        <p:sp>
          <p:nvSpPr>
            <p:cNvPr id="103" name="Content Placeholder 8">
              <a:extLst>
                <a:ext uri="{FF2B5EF4-FFF2-40B4-BE49-F238E27FC236}">
                  <a16:creationId xmlns:a16="http://schemas.microsoft.com/office/drawing/2014/main" id="{FD86ACF6-DF76-6D4D-B31F-94F584B5609E}"/>
                </a:ext>
              </a:extLst>
            </p:cNvPr>
            <p:cNvSpPr txBox="1">
              <a:spLocks/>
            </p:cNvSpPr>
            <p:nvPr/>
          </p:nvSpPr>
          <p:spPr>
            <a:xfrm>
              <a:off x="5044043" y="3478165"/>
              <a:ext cx="2598463" cy="4398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>
                  <a:solidFill>
                    <a:srgbClr val="9BB9DE"/>
                  </a:solidFill>
                </a:rPr>
                <a:t>project manager</a:t>
              </a:r>
            </a:p>
          </p:txBody>
        </p:sp>
      </p:grpSp>
      <p:sp>
        <p:nvSpPr>
          <p:cNvPr id="123" name="Title 1">
            <a:extLst>
              <a:ext uri="{FF2B5EF4-FFF2-40B4-BE49-F238E27FC236}">
                <a16:creationId xmlns:a16="http://schemas.microsoft.com/office/drawing/2014/main" id="{D1413AED-0F39-2145-AC95-FC1C35BF0AB9}"/>
              </a:ext>
            </a:extLst>
          </p:cNvPr>
          <p:cNvSpPr txBox="1">
            <a:spLocks/>
          </p:cNvSpPr>
          <p:nvPr/>
        </p:nvSpPr>
        <p:spPr>
          <a:xfrm>
            <a:off x="5941444" y="391754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rgbClr val="FFDD2F"/>
                </a:solidFill>
              </a:rPr>
              <a:t>стало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3EE77D9-5AB8-094B-B901-82030E31C293}"/>
              </a:ext>
            </a:extLst>
          </p:cNvPr>
          <p:cNvGrpSpPr/>
          <p:nvPr/>
        </p:nvGrpSpPr>
        <p:grpSpPr>
          <a:xfrm>
            <a:off x="543067" y="2704011"/>
            <a:ext cx="2619074" cy="1642575"/>
            <a:chOff x="1127665" y="2463590"/>
            <a:chExt cx="2619074" cy="1642575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0D59DE1-DA63-BE40-8E14-C83E80A8E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7298" y="3619894"/>
              <a:ext cx="488914" cy="481028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A56D42B-2AAD-FD44-9D0C-08245CF6E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7922" y="3615385"/>
              <a:ext cx="391210" cy="297029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7DE04D0-4506-1B4E-BA9D-F674373C6411}"/>
                </a:ext>
              </a:extLst>
            </p:cNvPr>
            <p:cNvGrpSpPr/>
            <p:nvPr/>
          </p:nvGrpSpPr>
          <p:grpSpPr>
            <a:xfrm>
              <a:off x="2043484" y="2463590"/>
              <a:ext cx="1703255" cy="682144"/>
              <a:chOff x="2146569" y="2463590"/>
              <a:chExt cx="1703255" cy="682144"/>
            </a:xfrm>
          </p:grpSpPr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id="{9DBC1A30-AEEF-EB4B-9537-4A85AFB96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79" name="Content Placeholder 8">
                <a:extLst>
                  <a:ext uri="{FF2B5EF4-FFF2-40B4-BE49-F238E27FC236}">
                    <a16:creationId xmlns:a16="http://schemas.microsoft.com/office/drawing/2014/main" id="{76FF279C-056C-8140-BF31-29DD0AEFD6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2755" y="2705871"/>
                <a:ext cx="1217069" cy="4398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E92E07F3-9602-4047-B882-FE7ABACF7356}"/>
                </a:ext>
              </a:extLst>
            </p:cNvPr>
            <p:cNvGrpSpPr/>
            <p:nvPr/>
          </p:nvGrpSpPr>
          <p:grpSpPr>
            <a:xfrm>
              <a:off x="1127665" y="3022914"/>
              <a:ext cx="1664193" cy="488152"/>
              <a:chOff x="296743" y="3022914"/>
              <a:chExt cx="1664193" cy="488152"/>
            </a:xfrm>
          </p:grpSpPr>
          <p:pic>
            <p:nvPicPr>
              <p:cNvPr id="76" name="Рисунок 75">
                <a:extLst>
                  <a:ext uri="{FF2B5EF4-FFF2-40B4-BE49-F238E27FC236}">
                    <a16:creationId xmlns:a16="http://schemas.microsoft.com/office/drawing/2014/main" id="{31A4F2C8-F0F0-3C42-A987-619140EB3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2022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24" name="Рисунок 123">
                <a:extLst>
                  <a:ext uri="{FF2B5EF4-FFF2-40B4-BE49-F238E27FC236}">
                    <a16:creationId xmlns:a16="http://schemas.microsoft.com/office/drawing/2014/main" id="{644948FE-C5E6-D44D-9D86-9AB81B721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881" y="3030038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25" name="Рисунок 124">
                <a:extLst>
                  <a:ext uri="{FF2B5EF4-FFF2-40B4-BE49-F238E27FC236}">
                    <a16:creationId xmlns:a16="http://schemas.microsoft.com/office/drawing/2014/main" id="{A2015131-2541-B841-9E7C-5898AD2E2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743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76E1FE3E-C4FE-6E47-833D-43B2BC0E2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2020" y="3625137"/>
              <a:ext cx="488914" cy="481028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BF0BE00C-1D64-2449-90F1-E6C4E4BB6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2998" y="3601689"/>
              <a:ext cx="391210" cy="297029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02023A7E-8953-C940-AC03-ACB5B8B76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6222" y="3022914"/>
              <a:ext cx="488914" cy="481028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034157C-8C21-AF4D-873B-7E8874C2ACA9}"/>
              </a:ext>
            </a:extLst>
          </p:cNvPr>
          <p:cNvGrpSpPr/>
          <p:nvPr/>
        </p:nvGrpSpPr>
        <p:grpSpPr>
          <a:xfrm>
            <a:off x="6771531" y="3251188"/>
            <a:ext cx="1775495" cy="1084275"/>
            <a:chOff x="6380521" y="2775942"/>
            <a:chExt cx="1775495" cy="1084275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16771230-55BA-9847-BA03-0A365FF9A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0521" y="2775942"/>
              <a:ext cx="488914" cy="481028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0A6A9A02-EE67-984B-B5C5-A183BA135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8662" y="2775942"/>
              <a:ext cx="488914" cy="481028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E0992C5-7A14-E844-8F60-CA8DB53D5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2428" y="2775942"/>
              <a:ext cx="488914" cy="481028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575CCF3A-016F-3A4E-AE48-ED56F23C9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1519" y="3379189"/>
              <a:ext cx="488914" cy="481028"/>
            </a:xfrm>
            <a:prstGeom prst="rect">
              <a:avLst/>
            </a:prstGeom>
          </p:spPr>
        </p:pic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C3EF84AE-C6F2-4B47-9E46-14802B515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6445" y="3360986"/>
              <a:ext cx="391210" cy="297029"/>
            </a:xfrm>
            <a:prstGeom prst="rect">
              <a:avLst/>
            </a:prstGeom>
          </p:spPr>
        </p:pic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id="{D299F3E4-3B97-384C-B5A4-9FABBB8AB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5844" y="3379189"/>
              <a:ext cx="488914" cy="481028"/>
            </a:xfrm>
            <a:prstGeom prst="rect">
              <a:avLst/>
            </a:prstGeom>
          </p:spPr>
        </p:pic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id="{F1C5F525-B977-8546-BE0A-4D3326725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4806" y="3360985"/>
              <a:ext cx="391210" cy="297029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07FD866-7E2B-384A-BB85-49001917874D}"/>
              </a:ext>
            </a:extLst>
          </p:cNvPr>
          <p:cNvGrpSpPr/>
          <p:nvPr/>
        </p:nvGrpSpPr>
        <p:grpSpPr>
          <a:xfrm>
            <a:off x="7363443" y="2692443"/>
            <a:ext cx="1703255" cy="681184"/>
            <a:chOff x="2146569" y="2457902"/>
            <a:chExt cx="1703255" cy="681184"/>
          </a:xfrm>
        </p:grpSpPr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6177FF64-6737-2A4E-A38E-D796FE425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6569" y="2457902"/>
              <a:ext cx="488914" cy="481028"/>
            </a:xfrm>
            <a:prstGeom prst="rect">
              <a:avLst/>
            </a:prstGeom>
          </p:spPr>
        </p:pic>
        <p:sp>
          <p:nvSpPr>
            <p:cNvPr id="178" name="Content Placeholder 8">
              <a:extLst>
                <a:ext uri="{FF2B5EF4-FFF2-40B4-BE49-F238E27FC236}">
                  <a16:creationId xmlns:a16="http://schemas.microsoft.com/office/drawing/2014/main" id="{2AA370A5-625E-EE47-969F-AD92FC9E479E}"/>
                </a:ext>
              </a:extLst>
            </p:cNvPr>
            <p:cNvSpPr txBox="1">
              <a:spLocks/>
            </p:cNvSpPr>
            <p:nvPr/>
          </p:nvSpPr>
          <p:spPr>
            <a:xfrm>
              <a:off x="2632755" y="2699223"/>
              <a:ext cx="1217069" cy="4398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>
                  <a:solidFill>
                    <a:srgbClr val="F2BA44"/>
                  </a:solidFill>
                </a:rPr>
                <a:t>lead</a:t>
              </a:r>
            </a:p>
          </p:txBody>
        </p:sp>
      </p:grpSp>
      <p:cxnSp>
        <p:nvCxnSpPr>
          <p:cNvPr id="180" name="Соединительная линия уступом 179">
            <a:extLst>
              <a:ext uri="{FF2B5EF4-FFF2-40B4-BE49-F238E27FC236}">
                <a16:creationId xmlns:a16="http://schemas.microsoft.com/office/drawing/2014/main" id="{440070BD-A044-4D46-93C6-7B467F637B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12039" y="2895752"/>
            <a:ext cx="2575761" cy="367284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>
            <a:extLst>
              <a:ext uri="{FF2B5EF4-FFF2-40B4-BE49-F238E27FC236}">
                <a16:creationId xmlns:a16="http://schemas.microsoft.com/office/drawing/2014/main" id="{2DE4F2FD-31D7-1E44-9482-E5B48D483CFC}"/>
              </a:ext>
            </a:extLst>
          </p:cNvPr>
          <p:cNvCxnSpPr>
            <a:cxnSpLocks/>
          </p:cNvCxnSpPr>
          <p:nvPr/>
        </p:nvCxnSpPr>
        <p:spPr>
          <a:xfrm flipV="1">
            <a:off x="1835761" y="2697309"/>
            <a:ext cx="5652039" cy="6702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Группа 235">
            <a:extLst>
              <a:ext uri="{FF2B5EF4-FFF2-40B4-BE49-F238E27FC236}">
                <a16:creationId xmlns:a16="http://schemas.microsoft.com/office/drawing/2014/main" id="{B7BCD656-E7F2-2543-BFB9-25CB5E2025AB}"/>
              </a:ext>
            </a:extLst>
          </p:cNvPr>
          <p:cNvGrpSpPr/>
          <p:nvPr/>
        </p:nvGrpSpPr>
        <p:grpSpPr>
          <a:xfrm>
            <a:off x="3891303" y="1425884"/>
            <a:ext cx="677745" cy="1442891"/>
            <a:chOff x="3891303" y="1103988"/>
            <a:chExt cx="677745" cy="1442891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C588818D-B674-EC49-98DE-B7BC45B70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91303" y="1103988"/>
              <a:ext cx="610668" cy="601127"/>
            </a:xfrm>
            <a:prstGeom prst="rect">
              <a:avLst/>
            </a:prstGeom>
          </p:spPr>
        </p:pic>
        <p:cxnSp>
          <p:nvCxnSpPr>
            <p:cNvPr id="98" name="Соединительная линия уступом 97">
              <a:extLst>
                <a:ext uri="{FF2B5EF4-FFF2-40B4-BE49-F238E27FC236}">
                  <a16:creationId xmlns:a16="http://schemas.microsoft.com/office/drawing/2014/main" id="{B1D9430F-81A8-C44F-9F73-17208D406C5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950523" y="1928354"/>
              <a:ext cx="788419" cy="448631"/>
            </a:xfrm>
            <a:prstGeom prst="bentConnector3">
              <a:avLst>
                <a:gd name="adj1" fmla="val 50000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Группа 234">
            <a:extLst>
              <a:ext uri="{FF2B5EF4-FFF2-40B4-BE49-F238E27FC236}">
                <a16:creationId xmlns:a16="http://schemas.microsoft.com/office/drawing/2014/main" id="{B13B8B69-E92B-EA48-B655-700C5BBCC34E}"/>
              </a:ext>
            </a:extLst>
          </p:cNvPr>
          <p:cNvGrpSpPr/>
          <p:nvPr/>
        </p:nvGrpSpPr>
        <p:grpSpPr>
          <a:xfrm>
            <a:off x="2971592" y="1425884"/>
            <a:ext cx="1458675" cy="1606546"/>
            <a:chOff x="2971592" y="1103988"/>
            <a:chExt cx="1458675" cy="1606546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F209664-4971-8E4E-BF72-F32CEC1BD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71592" y="1103988"/>
              <a:ext cx="610668" cy="601127"/>
            </a:xfrm>
            <a:prstGeom prst="rect">
              <a:avLst/>
            </a:prstGeom>
          </p:spPr>
        </p:pic>
        <p:cxnSp>
          <p:nvCxnSpPr>
            <p:cNvPr id="208" name="Соединительная линия уступом 207">
              <a:extLst>
                <a:ext uri="{FF2B5EF4-FFF2-40B4-BE49-F238E27FC236}">
                  <a16:creationId xmlns:a16="http://schemas.microsoft.com/office/drawing/2014/main" id="{7888E802-61BA-264D-9847-FF330049D7C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419384" y="1810761"/>
              <a:ext cx="1010883" cy="899773"/>
            </a:xfrm>
            <a:prstGeom prst="bentConnector3">
              <a:avLst>
                <a:gd name="adj1" fmla="val 99649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Группа 236">
            <a:extLst>
              <a:ext uri="{FF2B5EF4-FFF2-40B4-BE49-F238E27FC236}">
                <a16:creationId xmlns:a16="http://schemas.microsoft.com/office/drawing/2014/main" id="{9A50D7BF-6B61-514B-8356-825C3D0F8C0A}"/>
              </a:ext>
            </a:extLst>
          </p:cNvPr>
          <p:cNvGrpSpPr/>
          <p:nvPr/>
        </p:nvGrpSpPr>
        <p:grpSpPr>
          <a:xfrm>
            <a:off x="4773257" y="1425884"/>
            <a:ext cx="658659" cy="1481818"/>
            <a:chOff x="4773257" y="1103988"/>
            <a:chExt cx="658659" cy="1481818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9EB2E38E-9798-BA43-8AA5-4DD79DB8E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1248" y="1103988"/>
              <a:ext cx="610668" cy="601127"/>
            </a:xfrm>
            <a:prstGeom prst="rect">
              <a:avLst/>
            </a:prstGeom>
          </p:spPr>
        </p:pic>
        <p:cxnSp>
          <p:nvCxnSpPr>
            <p:cNvPr id="217" name="Соединительная линия уступом 216">
              <a:extLst>
                <a:ext uri="{FF2B5EF4-FFF2-40B4-BE49-F238E27FC236}">
                  <a16:creationId xmlns:a16="http://schemas.microsoft.com/office/drawing/2014/main" id="{9225883B-DB74-0744-9429-B51987A179B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537410" y="1952757"/>
              <a:ext cx="868896" cy="397202"/>
            </a:xfrm>
            <a:prstGeom prst="bentConnector3">
              <a:avLst>
                <a:gd name="adj1" fmla="val 50000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Группа 237">
            <a:extLst>
              <a:ext uri="{FF2B5EF4-FFF2-40B4-BE49-F238E27FC236}">
                <a16:creationId xmlns:a16="http://schemas.microsoft.com/office/drawing/2014/main" id="{400EDD90-846D-8949-90DE-2E304FAEAAF4}"/>
              </a:ext>
            </a:extLst>
          </p:cNvPr>
          <p:cNvGrpSpPr/>
          <p:nvPr/>
        </p:nvGrpSpPr>
        <p:grpSpPr>
          <a:xfrm>
            <a:off x="4856587" y="1425884"/>
            <a:ext cx="1501018" cy="1546432"/>
            <a:chOff x="4856587" y="1103988"/>
            <a:chExt cx="1501018" cy="1546432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FA6600A-7632-EC4C-8A25-303453C4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46937" y="1103988"/>
              <a:ext cx="610668" cy="601127"/>
            </a:xfrm>
            <a:prstGeom prst="rect">
              <a:avLst/>
            </a:prstGeom>
          </p:spPr>
        </p:pic>
        <p:cxnSp>
          <p:nvCxnSpPr>
            <p:cNvPr id="222" name="Соединительная линия уступом 221">
              <a:extLst>
                <a:ext uri="{FF2B5EF4-FFF2-40B4-BE49-F238E27FC236}">
                  <a16:creationId xmlns:a16="http://schemas.microsoft.com/office/drawing/2014/main" id="{29FA5EBF-13D3-F04B-B525-DA8FDA446AF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4856587" y="1750647"/>
              <a:ext cx="1010883" cy="899773"/>
            </a:xfrm>
            <a:prstGeom prst="bentConnector3">
              <a:avLst>
                <a:gd name="adj1" fmla="val 99649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Группа 238">
            <a:extLst>
              <a:ext uri="{FF2B5EF4-FFF2-40B4-BE49-F238E27FC236}">
                <a16:creationId xmlns:a16="http://schemas.microsoft.com/office/drawing/2014/main" id="{D7C2A371-0118-E549-B3B0-6848C4F2EBFC}"/>
              </a:ext>
            </a:extLst>
          </p:cNvPr>
          <p:cNvGrpSpPr/>
          <p:nvPr/>
        </p:nvGrpSpPr>
        <p:grpSpPr>
          <a:xfrm>
            <a:off x="4856587" y="1425884"/>
            <a:ext cx="2421062" cy="1677062"/>
            <a:chOff x="4856587" y="1103988"/>
            <a:chExt cx="2421062" cy="1677062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68A0151E-B93E-C74E-8D50-F250C7A90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6981" y="1103988"/>
              <a:ext cx="610668" cy="601127"/>
            </a:xfrm>
            <a:prstGeom prst="rect">
              <a:avLst/>
            </a:prstGeom>
          </p:spPr>
        </p:pic>
        <p:cxnSp>
          <p:nvCxnSpPr>
            <p:cNvPr id="223" name="Соединительная линия уступом 222">
              <a:extLst>
                <a:ext uri="{FF2B5EF4-FFF2-40B4-BE49-F238E27FC236}">
                  <a16:creationId xmlns:a16="http://schemas.microsoft.com/office/drawing/2014/main" id="{A3ACB526-8EE6-764B-8F19-0C4C45DC8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6587" y="1750647"/>
              <a:ext cx="2155942" cy="1030403"/>
            </a:xfrm>
            <a:prstGeom prst="bentConnector3">
              <a:avLst>
                <a:gd name="adj1" fmla="val 100067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1178A42F-2F1E-0A4F-AE26-D27EA4D086CC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218BA21-C42B-624C-A382-3AA01805032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200E009-6C2F-F640-BABB-1E9303F11268}"/>
              </a:ext>
            </a:extLst>
          </p:cNvPr>
          <p:cNvSpPr/>
          <p:nvPr/>
        </p:nvSpPr>
        <p:spPr>
          <a:xfrm>
            <a:off x="6848796" y="887"/>
            <a:ext cx="2295204" cy="514242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B688283-8E7B-4E47-A1BA-F4BC8DA03A7E}"/>
              </a:ext>
            </a:extLst>
          </p:cNvPr>
          <p:cNvSpPr/>
          <p:nvPr/>
        </p:nvSpPr>
        <p:spPr>
          <a:xfrm>
            <a:off x="-1" y="887"/>
            <a:ext cx="2289843" cy="5143499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C7963415-2B2C-314C-A258-0DC2C2483924}"/>
              </a:ext>
            </a:extLst>
          </p:cNvPr>
          <p:cNvSpPr/>
          <p:nvPr/>
        </p:nvSpPr>
        <p:spPr>
          <a:xfrm>
            <a:off x="2275512" y="1"/>
            <a:ext cx="2289843" cy="5143499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7E183900-1AAD-BA46-8649-220746854623}"/>
              </a:ext>
            </a:extLst>
          </p:cNvPr>
          <p:cNvSpPr/>
          <p:nvPr/>
        </p:nvSpPr>
        <p:spPr>
          <a:xfrm>
            <a:off x="4557692" y="0"/>
            <a:ext cx="2289843" cy="5143500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2562E0-C8EB-A645-8BC7-FD0AF1FCF0F7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E6DFB0-8E88-0F45-B6F0-B8A46A66AABA}"/>
              </a:ext>
            </a:extLst>
          </p:cNvPr>
          <p:cNvSpPr txBox="1">
            <a:spLocks/>
          </p:cNvSpPr>
          <p:nvPr/>
        </p:nvSpPr>
        <p:spPr>
          <a:xfrm>
            <a:off x="364210" y="13357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обязанности </a:t>
            </a:r>
            <a:r>
              <a:rPr lang="ru-RU" sz="4800" dirty="0" err="1">
                <a:solidFill>
                  <a:schemeClr val="bg1"/>
                </a:solidFill>
              </a:rPr>
              <a:t>тимлида</a:t>
            </a:r>
            <a:endParaRPr lang="ru-RU" sz="4800" dirty="0">
              <a:solidFill>
                <a:schemeClr val="bg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457C5D8-BA58-784A-8C42-D98472AAE5C5}"/>
              </a:ext>
            </a:extLst>
          </p:cNvPr>
          <p:cNvGrpSpPr/>
          <p:nvPr/>
        </p:nvGrpSpPr>
        <p:grpSpPr>
          <a:xfrm>
            <a:off x="364210" y="1543564"/>
            <a:ext cx="1716875" cy="1801350"/>
            <a:chOff x="364210" y="1543564"/>
            <a:chExt cx="1716875" cy="180135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44167D4-7A8F-734E-9F96-B8ED8FF92BC7}"/>
                </a:ext>
              </a:extLst>
            </p:cNvPr>
            <p:cNvSpPr/>
            <p:nvPr/>
          </p:nvSpPr>
          <p:spPr>
            <a:xfrm>
              <a:off x="364210" y="2113808"/>
              <a:ext cx="171687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общение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с </a:t>
              </a:r>
              <a:r>
                <a:rPr lang="en-US" sz="1400" dirty="0">
                  <a:solidFill>
                    <a:schemeClr val="bg1"/>
                  </a:solidFill>
                </a:rPr>
                <a:t>project manager’</a:t>
              </a:r>
              <a:r>
                <a:rPr lang="ru-RU" sz="1400" dirty="0">
                  <a:solidFill>
                    <a:schemeClr val="bg1"/>
                  </a:solidFill>
                </a:rPr>
                <a:t>ом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 </a:t>
              </a:r>
              <a:r>
                <a:rPr lang="ru-RU" sz="1400" dirty="0">
                  <a:solidFill>
                    <a:srgbClr val="FFDD2F"/>
                  </a:solidFill>
                </a:rPr>
                <a:t>другими </a:t>
              </a:r>
              <a:r>
                <a:rPr lang="ru-RU" sz="1400" dirty="0" err="1">
                  <a:solidFill>
                    <a:srgbClr val="FFDD2F"/>
                  </a:solidFill>
                </a:rPr>
                <a:t>тимлидами</a:t>
              </a:r>
              <a:endParaRPr lang="ru-RU" sz="1400" dirty="0">
                <a:solidFill>
                  <a:srgbClr val="FFDD2F"/>
                </a:solidFill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3A7DEA2-4C19-DC41-A131-61450AE11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13" y="1543564"/>
              <a:ext cx="442779" cy="44277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9305D1-DDAB-E742-91CD-32CF298C74FA}"/>
              </a:ext>
            </a:extLst>
          </p:cNvPr>
          <p:cNvGrpSpPr/>
          <p:nvPr/>
        </p:nvGrpSpPr>
        <p:grpSpPr>
          <a:xfrm>
            <a:off x="4802017" y="1543564"/>
            <a:ext cx="1907620" cy="1647462"/>
            <a:chOff x="4802017" y="1543564"/>
            <a:chExt cx="1907620" cy="164746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8942306-6B11-B249-914E-DF8B5B8125C1}"/>
                </a:ext>
              </a:extLst>
            </p:cNvPr>
            <p:cNvSpPr/>
            <p:nvPr/>
          </p:nvSpPr>
          <p:spPr>
            <a:xfrm>
              <a:off x="4802017" y="2113808"/>
              <a:ext cx="190762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FFDD2F"/>
                  </a:solidFill>
                </a:rPr>
                <a:t>обучение </a:t>
              </a:r>
              <a:br>
                <a:rPr lang="ru-RU" b="1" dirty="0">
                  <a:solidFill>
                    <a:srgbClr val="FFDD2F"/>
                  </a:solidFill>
                </a:rPr>
              </a:br>
              <a:r>
                <a:rPr lang="ru-RU" b="1" dirty="0">
                  <a:solidFill>
                    <a:srgbClr val="FFDD2F"/>
                  </a:solidFill>
                </a:rPr>
                <a:t>и наставничество </a:t>
              </a:r>
              <a:r>
                <a:rPr lang="ru-RU" sz="1400" dirty="0">
                  <a:solidFill>
                    <a:srgbClr val="FFDD2F"/>
                  </a:solidFill>
                </a:rPr>
                <a:t>для разработчиков внутри команды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46EC711-5EDA-DC40-A6F3-6AE57156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505" y="1543564"/>
              <a:ext cx="442779" cy="442779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F6AEF03-E7B1-6C4B-9886-D7124F03F2E8}"/>
              </a:ext>
            </a:extLst>
          </p:cNvPr>
          <p:cNvGrpSpPr/>
          <p:nvPr/>
        </p:nvGrpSpPr>
        <p:grpSpPr>
          <a:xfrm>
            <a:off x="2468243" y="1543564"/>
            <a:ext cx="2092548" cy="3281633"/>
            <a:chOff x="2468243" y="1543564"/>
            <a:chExt cx="2092548" cy="328163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5E4A8D6-3D71-934C-BC07-13E228BABC58}"/>
                </a:ext>
              </a:extLst>
            </p:cNvPr>
            <p:cNvSpPr/>
            <p:nvPr/>
          </p:nvSpPr>
          <p:spPr>
            <a:xfrm>
              <a:off x="2468243" y="2132152"/>
              <a:ext cx="2092548" cy="2693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solidFill>
                    <a:schemeClr val="bg1"/>
                  </a:solidFill>
                </a:rPr>
                <a:t>организация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процессов разработки внутри своей команды: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</a:rPr>
                <a:t>процесс оценки задач 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и планирования спринта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FFDD2F"/>
                  </a:solidFill>
                </a:rPr>
                <a:t>процесс </a:t>
              </a:r>
              <a:r>
                <a:rPr lang="ru-RU" sz="1200" dirty="0" err="1">
                  <a:solidFill>
                    <a:srgbClr val="FFDD2F"/>
                  </a:solidFill>
                </a:rPr>
                <a:t>ревью</a:t>
              </a:r>
              <a:r>
                <a:rPr lang="ru-RU" sz="1200" dirty="0">
                  <a:solidFill>
                    <a:srgbClr val="FFDD2F"/>
                  </a:solidFill>
                </a:rPr>
                <a:t> </a:t>
              </a:r>
              <a:br>
                <a:rPr lang="ru-RU" sz="1200" dirty="0">
                  <a:solidFill>
                    <a:srgbClr val="FFDD2F"/>
                  </a:solidFill>
                </a:rPr>
              </a:br>
              <a:r>
                <a:rPr lang="ru-RU" sz="1200" dirty="0">
                  <a:solidFill>
                    <a:srgbClr val="FFDD2F"/>
                  </a:solidFill>
                </a:rPr>
                <a:t>задач (</a:t>
              </a:r>
              <a:r>
                <a:rPr lang="en-US" sz="1200" dirty="0">
                  <a:solidFill>
                    <a:srgbClr val="FFDD2F"/>
                  </a:solidFill>
                </a:rPr>
                <a:t>peer review)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FFDD2F"/>
                  </a:solidFill>
                </a:rPr>
                <a:t>процесс документирования (задавший вопрос </a:t>
              </a:r>
              <a:br>
                <a:rPr lang="en-US" sz="1200" dirty="0">
                  <a:solidFill>
                    <a:srgbClr val="FFDD2F"/>
                  </a:solidFill>
                </a:rPr>
              </a:br>
              <a:r>
                <a:rPr lang="ru-RU" sz="1200" dirty="0">
                  <a:solidFill>
                    <a:srgbClr val="FFDD2F"/>
                  </a:solidFill>
                </a:rPr>
                <a:t>и получивший ответ заносит его в </a:t>
              </a:r>
              <a:r>
                <a:rPr lang="en-US" sz="1200" dirty="0">
                  <a:solidFill>
                    <a:srgbClr val="FFDD2F"/>
                  </a:solidFill>
                </a:rPr>
                <a:t>FAQ)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D35C6FE-190B-244F-9155-6859DA9A9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655" y="1543564"/>
              <a:ext cx="442779" cy="442779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A0D9F61-F981-EA4B-91CC-A835F2EA526C}"/>
              </a:ext>
            </a:extLst>
          </p:cNvPr>
          <p:cNvGrpSpPr/>
          <p:nvPr/>
        </p:nvGrpSpPr>
        <p:grpSpPr>
          <a:xfrm>
            <a:off x="7087011" y="1543564"/>
            <a:ext cx="1923050" cy="1798543"/>
            <a:chOff x="7087011" y="1543564"/>
            <a:chExt cx="1923050" cy="17985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6057F24-3108-3843-A792-6B5928393174}"/>
                </a:ext>
              </a:extLst>
            </p:cNvPr>
            <p:cNvSpPr/>
            <p:nvPr/>
          </p:nvSpPr>
          <p:spPr>
            <a:xfrm>
              <a:off x="7087011" y="2111001"/>
              <a:ext cx="192305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сбор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 err="1">
                  <a:solidFill>
                    <a:schemeClr val="bg1"/>
                  </a:solidFill>
                </a:rPr>
                <a:t>релизной</a:t>
              </a:r>
              <a:r>
                <a:rPr lang="ru-RU" sz="1400" dirty="0">
                  <a:solidFill>
                    <a:schemeClr val="bg1"/>
                  </a:solidFill>
                </a:rPr>
                <a:t>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ветки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 сопровождение релиза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0C127B79-B0E2-FA4C-91AE-E70B2D495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0676" y="1543564"/>
              <a:ext cx="442779" cy="442779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3143-ECE6-2941-9DE0-A5BE38B6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2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70F1F0AB-B9F2-8742-B552-539241BF992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3143-ECE6-2941-9DE0-A5BE38B6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F74EF2-A316-4748-A192-AF3D475254DC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как мы искали </a:t>
            </a:r>
            <a:r>
              <a:rPr lang="ru-RU" sz="4800" dirty="0" err="1">
                <a:solidFill>
                  <a:schemeClr val="bg1"/>
                </a:solidFill>
              </a:rPr>
              <a:t>тимлидов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70F1F0AB-B9F2-8742-B552-539241BF992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347E74C-D4C3-EF4F-9054-CB48568146F0}"/>
              </a:ext>
            </a:extLst>
          </p:cNvPr>
          <p:cNvSpPr/>
          <p:nvPr/>
        </p:nvSpPr>
        <p:spPr>
          <a:xfrm>
            <a:off x="487626" y="1246389"/>
            <a:ext cx="3514402" cy="3514402"/>
          </a:xfrm>
          <a:prstGeom prst="ellipse">
            <a:avLst/>
          </a:prstGeom>
          <a:solidFill>
            <a:srgbClr val="FFDD2F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3143-ECE6-2941-9DE0-A5BE38B6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9052B6-2AB2-A640-9F60-AF70872CB18F}"/>
              </a:ext>
            </a:extLst>
          </p:cNvPr>
          <p:cNvSpPr txBox="1">
            <a:spLocks/>
          </p:cNvSpPr>
          <p:nvPr/>
        </p:nvSpPr>
        <p:spPr>
          <a:xfrm>
            <a:off x="1157316" y="1784648"/>
            <a:ext cx="458335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внутри компании</a:t>
            </a:r>
          </a:p>
          <a:p>
            <a:pPr marL="0" indent="0">
              <a:buFont typeface="Arial"/>
              <a:buNone/>
            </a:pPr>
            <a:endParaRPr lang="ru-RU" sz="180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AB75A9BB-0C9B-9D41-B746-5810B6063C17}"/>
              </a:ext>
            </a:extLst>
          </p:cNvPr>
          <p:cNvSpPr txBox="1">
            <a:spLocks/>
          </p:cNvSpPr>
          <p:nvPr/>
        </p:nvSpPr>
        <p:spPr>
          <a:xfrm>
            <a:off x="4977280" y="1789176"/>
            <a:ext cx="4560641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FFDD2F"/>
                </a:solidFill>
              </a:rPr>
              <a:t>вне компании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F74EF2-A316-4748-A192-AF3D475254DC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как мы искали </a:t>
            </a:r>
            <a:r>
              <a:rPr lang="ru-RU" sz="4800" dirty="0" err="1">
                <a:solidFill>
                  <a:schemeClr val="bg1"/>
                </a:solidFill>
              </a:rPr>
              <a:t>тимлидов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29F3C81-C4F4-BD4C-97DC-0E225CD53965}"/>
              </a:ext>
            </a:extLst>
          </p:cNvPr>
          <p:cNvSpPr/>
          <p:nvPr/>
        </p:nvSpPr>
        <p:spPr>
          <a:xfrm>
            <a:off x="637712" y="2278585"/>
            <a:ext cx="295771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ввели внутри нашего департамента процедуру </a:t>
            </a:r>
            <a:r>
              <a:rPr lang="en-US" sz="1400" dirty="0"/>
              <a:t>performance review</a:t>
            </a:r>
            <a:endParaRPr lang="ru-RU" sz="14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провели </a:t>
            </a:r>
            <a:r>
              <a:rPr lang="en-US" sz="1400" dirty="0"/>
              <a:t>review</a:t>
            </a:r>
            <a:r>
              <a:rPr lang="ru-RU" sz="1400" dirty="0"/>
              <a:t> с нашими разработчиками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выделили потенциальных </a:t>
            </a:r>
            <a:r>
              <a:rPr lang="ru-RU" sz="1400" dirty="0" err="1"/>
              <a:t>тим</a:t>
            </a:r>
            <a:r>
              <a:rPr lang="ru-RU" sz="1400" dirty="0"/>
              <a:t> и </a:t>
            </a:r>
            <a:r>
              <a:rPr lang="ru-RU" sz="1400" dirty="0" err="1"/>
              <a:t>техлидов</a:t>
            </a:r>
            <a:endParaRPr lang="ru-RU" sz="14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669F7AC-69A2-394F-BEA3-8E5815B8159B}"/>
              </a:ext>
            </a:extLst>
          </p:cNvPr>
          <p:cNvSpPr/>
          <p:nvPr/>
        </p:nvSpPr>
        <p:spPr>
          <a:xfrm>
            <a:off x="4489654" y="2278585"/>
            <a:ext cx="3343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сформировали требование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к кандидатам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открыли отдельный набор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на эту вакансию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5BB158C9-69AC-E443-BDD5-92358F3EBE33}"/>
              </a:ext>
            </a:extLst>
          </p:cNvPr>
          <p:cNvGrpSpPr/>
          <p:nvPr/>
        </p:nvGrpSpPr>
        <p:grpSpPr>
          <a:xfrm>
            <a:off x="3004584" y="1356083"/>
            <a:ext cx="444412" cy="444412"/>
            <a:chOff x="3004584" y="1226748"/>
            <a:chExt cx="444412" cy="444412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103AF455-EB66-114B-9562-5C8CBA9A3060}"/>
                </a:ext>
              </a:extLst>
            </p:cNvPr>
            <p:cNvSpPr/>
            <p:nvPr/>
          </p:nvSpPr>
          <p:spPr>
            <a:xfrm>
              <a:off x="3004584" y="1226748"/>
              <a:ext cx="444412" cy="444412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058AD5C-DAC7-4D4A-8ED9-F7D1804BC70F}"/>
                </a:ext>
              </a:extLst>
            </p:cNvPr>
            <p:cNvSpPr/>
            <p:nvPr/>
          </p:nvSpPr>
          <p:spPr>
            <a:xfrm>
              <a:off x="3075020" y="1297184"/>
              <a:ext cx="303540" cy="303540"/>
            </a:xfrm>
            <a:prstGeom prst="ellipse">
              <a:avLst/>
            </a:prstGeom>
            <a:solidFill>
              <a:srgbClr val="75A3C8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35B0169-9482-F144-B4F2-08F1590C9B45}"/>
                </a:ext>
              </a:extLst>
            </p:cNvPr>
            <p:cNvSpPr/>
            <p:nvPr/>
          </p:nvSpPr>
          <p:spPr>
            <a:xfrm>
              <a:off x="3141120" y="1363284"/>
              <a:ext cx="171341" cy="171341"/>
            </a:xfrm>
            <a:prstGeom prst="ellipse">
              <a:avLst/>
            </a:prstGeom>
            <a:solidFill>
              <a:srgbClr val="3E4757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2CF45496-C24A-4C4F-AF7E-4278FCA045CD}"/>
                </a:ext>
              </a:extLst>
            </p:cNvPr>
            <p:cNvSpPr/>
            <p:nvPr/>
          </p:nvSpPr>
          <p:spPr>
            <a:xfrm>
              <a:off x="3232529" y="1361938"/>
              <a:ext cx="79932" cy="79932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ABF06C3-ACBE-6041-9B4F-EF65064B4D0C}"/>
              </a:ext>
            </a:extLst>
          </p:cNvPr>
          <p:cNvGrpSpPr/>
          <p:nvPr/>
        </p:nvGrpSpPr>
        <p:grpSpPr>
          <a:xfrm>
            <a:off x="3188825" y="1043735"/>
            <a:ext cx="558574" cy="518898"/>
            <a:chOff x="3188825" y="914400"/>
            <a:chExt cx="558574" cy="518898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D77B168D-8BBA-164E-9712-62736BC1E2E3}"/>
                </a:ext>
              </a:extLst>
            </p:cNvPr>
            <p:cNvCxnSpPr/>
            <p:nvPr/>
          </p:nvCxnSpPr>
          <p:spPr>
            <a:xfrm flipV="1">
              <a:off x="3188825" y="914400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6C885EA8-FF27-FE41-BCFC-C9A22E775B3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46072" y="1331971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B8FD514-B853-6049-B169-7CFEBC2FBB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015" y="1034426"/>
              <a:ext cx="122411" cy="147118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Овал 47">
            <a:extLst>
              <a:ext uri="{FF2B5EF4-FFF2-40B4-BE49-F238E27FC236}">
                <a16:creationId xmlns:a16="http://schemas.microsoft.com/office/drawing/2014/main" id="{C428FA52-0D8E-EA4C-92D2-C807EB86FA1C}"/>
              </a:ext>
            </a:extLst>
          </p:cNvPr>
          <p:cNvSpPr/>
          <p:nvPr/>
        </p:nvSpPr>
        <p:spPr>
          <a:xfrm>
            <a:off x="-1107020" y="-1853315"/>
            <a:ext cx="9160070" cy="9160070"/>
          </a:xfrm>
          <a:prstGeom prst="ellipse">
            <a:avLst/>
          </a:prstGeom>
          <a:noFill/>
          <a:ln w="19050" cap="rnd">
            <a:solidFill>
              <a:srgbClr val="9BB9DE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1.23457E-7 C 0.08768 0.10772 0.10955 0.32006 0.04844 0.47531 C -0.0125 0.62963 -0.13264 0.66667 -0.2191 0.55895 C -0.3059 0.45093 -0.32743 0.23704 -0.26632 0.08364 C -0.20521 -0.0716 -0.08576 -0.10802 0.00122 -1.23457E-7 Z " pathEditMode="relative" rAng="2100000" ptsTypes="AAAAA">
                                      <p:cBhvr>
                                        <p:cTn id="3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2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3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8" grpId="0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C0B6DB4-56DD-454E-AF59-B30627639BE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50CF355-1B69-BA46-BFBB-D361765BF0FE}"/>
              </a:ext>
            </a:extLst>
          </p:cNvPr>
          <p:cNvSpPr txBox="1">
            <a:spLocks/>
          </p:cNvSpPr>
          <p:nvPr/>
        </p:nvSpPr>
        <p:spPr>
          <a:xfrm>
            <a:off x="364210" y="353844"/>
            <a:ext cx="7772400" cy="1125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performance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B34-D9D6-0942-AA29-16910E2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63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7F51BFC3-E6D9-E04F-999B-00FD4E4E019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8EB1C-3E6B-9D48-B6A3-94C8B0EE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0F4FF-046C-2345-B8A5-12F0A361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85" y="257866"/>
            <a:ext cx="8311478" cy="1452392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ru-RU" sz="4800" dirty="0">
                <a:solidFill>
                  <a:schemeClr val="bg1"/>
                </a:solidFill>
              </a:rPr>
              <a:t>профессиональный рост разработчика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D16B45-D73C-8C47-87A0-4F3888CF7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208" y="1670666"/>
            <a:ext cx="944355" cy="89455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46EA436-6AC1-2B40-BFDD-E7EF492C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208" y="3095812"/>
            <a:ext cx="944355" cy="89455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9009934-1895-544D-83AF-F51E40A502E0}"/>
              </a:ext>
            </a:extLst>
          </p:cNvPr>
          <p:cNvGrpSpPr/>
          <p:nvPr/>
        </p:nvGrpSpPr>
        <p:grpSpPr>
          <a:xfrm>
            <a:off x="557764" y="3140632"/>
            <a:ext cx="904709" cy="1283134"/>
            <a:chOff x="557764" y="2944857"/>
            <a:chExt cx="904709" cy="128313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928CFD-D80B-9742-A7C3-03DD28398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764" y="2944857"/>
              <a:ext cx="904709" cy="1283134"/>
            </a:xfrm>
            <a:prstGeom prst="rect">
              <a:avLst/>
            </a:prstGeom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C8091414-AA03-1B4A-AF03-83DFF3EE22BA}"/>
                </a:ext>
              </a:extLst>
            </p:cNvPr>
            <p:cNvSpPr/>
            <p:nvPr/>
          </p:nvSpPr>
          <p:spPr>
            <a:xfrm>
              <a:off x="671383" y="3623463"/>
              <a:ext cx="6888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Aft>
                  <a:spcPts val="1200"/>
                </a:spcAft>
              </a:pPr>
              <a:r>
                <a:rPr lang="en-US" sz="1400" dirty="0"/>
                <a:t>junior</a:t>
              </a:r>
              <a:endParaRPr lang="ru-RU" sz="1400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C0D16B7-3C43-0A45-99DE-598344729C4B}"/>
              </a:ext>
            </a:extLst>
          </p:cNvPr>
          <p:cNvGrpSpPr/>
          <p:nvPr/>
        </p:nvGrpSpPr>
        <p:grpSpPr>
          <a:xfrm>
            <a:off x="1726582" y="2350122"/>
            <a:ext cx="1525993" cy="2164291"/>
            <a:chOff x="1726582" y="2154347"/>
            <a:chExt cx="1525993" cy="2164291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A4A0049-6FA0-BA4F-B379-2E09C130E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6582" y="2154347"/>
              <a:ext cx="1525993" cy="2164291"/>
            </a:xfrm>
            <a:prstGeom prst="rect">
              <a:avLst/>
            </a:prstGeom>
          </p:spPr>
        </p:pic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1DE6F0A6-9BB8-4541-BA43-75FC0A03B9C5}"/>
                </a:ext>
              </a:extLst>
            </p:cNvPr>
            <p:cNvSpPr/>
            <p:nvPr/>
          </p:nvSpPr>
          <p:spPr>
            <a:xfrm>
              <a:off x="2120238" y="3623463"/>
              <a:ext cx="737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Aft>
                  <a:spcPts val="1200"/>
                </a:spcAft>
              </a:pPr>
              <a:r>
                <a:rPr lang="en-US" sz="1400" dirty="0"/>
                <a:t>middle</a:t>
              </a:r>
              <a:endParaRPr lang="ru-RU" sz="1400" dirty="0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04A47DF-D8E7-B24F-BA8F-2EB4A7AD5F91}"/>
              </a:ext>
            </a:extLst>
          </p:cNvPr>
          <p:cNvSpPr/>
          <p:nvPr/>
        </p:nvSpPr>
        <p:spPr>
          <a:xfrm>
            <a:off x="7682330" y="3568755"/>
            <a:ext cx="920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US" sz="1400" b="1" dirty="0" err="1"/>
              <a:t>techlead</a:t>
            </a:r>
            <a:endParaRPr lang="ru-RU" sz="1400" b="1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1291D21-CC56-4E48-80B4-425E0D6C8E44}"/>
              </a:ext>
            </a:extLst>
          </p:cNvPr>
          <p:cNvSpPr/>
          <p:nvPr/>
        </p:nvSpPr>
        <p:spPr>
          <a:xfrm>
            <a:off x="7626734" y="2138953"/>
            <a:ext cx="920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US" sz="1400" b="1" dirty="0" err="1"/>
              <a:t>teamlead</a:t>
            </a:r>
            <a:endParaRPr lang="ru-RU" sz="1400" b="1" dirty="0"/>
          </a:p>
        </p:txBody>
      </p:sp>
      <p:sp>
        <p:nvSpPr>
          <p:cNvPr id="66" name="Дуга 65">
            <a:extLst>
              <a:ext uri="{FF2B5EF4-FFF2-40B4-BE49-F238E27FC236}">
                <a16:creationId xmlns:a16="http://schemas.microsoft.com/office/drawing/2014/main" id="{240B242F-04B0-504F-855E-4D58A0EAB36E}"/>
              </a:ext>
            </a:extLst>
          </p:cNvPr>
          <p:cNvSpPr/>
          <p:nvPr/>
        </p:nvSpPr>
        <p:spPr>
          <a:xfrm rot="17954243">
            <a:off x="1146549" y="2893940"/>
            <a:ext cx="912544" cy="1092371"/>
          </a:xfrm>
          <a:prstGeom prst="arc">
            <a:avLst/>
          </a:prstGeom>
          <a:ln w="12700">
            <a:solidFill>
              <a:srgbClr val="FFDD2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уга 66">
            <a:extLst>
              <a:ext uri="{FF2B5EF4-FFF2-40B4-BE49-F238E27FC236}">
                <a16:creationId xmlns:a16="http://schemas.microsoft.com/office/drawing/2014/main" id="{C5481A98-4876-F645-AC96-33B1995AEF10}"/>
              </a:ext>
            </a:extLst>
          </p:cNvPr>
          <p:cNvSpPr/>
          <p:nvPr/>
        </p:nvSpPr>
        <p:spPr>
          <a:xfrm rot="17954243">
            <a:off x="2963045" y="2336120"/>
            <a:ext cx="912544" cy="1092371"/>
          </a:xfrm>
          <a:prstGeom prst="arc">
            <a:avLst/>
          </a:prstGeom>
          <a:ln w="12700">
            <a:solidFill>
              <a:srgbClr val="FFDD2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0404D74-5C7E-A64D-9DD7-0095C0FD8713}"/>
              </a:ext>
            </a:extLst>
          </p:cNvPr>
          <p:cNvCxnSpPr>
            <a:cxnSpLocks/>
          </p:cNvCxnSpPr>
          <p:nvPr/>
        </p:nvCxnSpPr>
        <p:spPr>
          <a:xfrm>
            <a:off x="5307645" y="2246604"/>
            <a:ext cx="2342668" cy="0"/>
          </a:xfrm>
          <a:prstGeom prst="straightConnector1">
            <a:avLst/>
          </a:prstGeom>
          <a:ln w="12700">
            <a:solidFill>
              <a:srgbClr val="FFDD2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FD3A522C-76DF-5741-B2D9-B42DB24C8D50}"/>
              </a:ext>
            </a:extLst>
          </p:cNvPr>
          <p:cNvCxnSpPr>
            <a:cxnSpLocks/>
          </p:cNvCxnSpPr>
          <p:nvPr/>
        </p:nvCxnSpPr>
        <p:spPr>
          <a:xfrm>
            <a:off x="5510450" y="3724636"/>
            <a:ext cx="2139863" cy="0"/>
          </a:xfrm>
          <a:prstGeom prst="straightConnector1">
            <a:avLst/>
          </a:prstGeom>
          <a:ln w="12700">
            <a:solidFill>
              <a:srgbClr val="FFDD2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40BA182-8C82-2E48-9BDF-C4D68B33E5D5}"/>
              </a:ext>
            </a:extLst>
          </p:cNvPr>
          <p:cNvSpPr/>
          <p:nvPr/>
        </p:nvSpPr>
        <p:spPr>
          <a:xfrm>
            <a:off x="6698349" y="3543090"/>
            <a:ext cx="590218" cy="307777"/>
          </a:xfrm>
          <a:prstGeom prst="rect">
            <a:avLst/>
          </a:prstGeom>
          <a:solidFill>
            <a:srgbClr val="75A3C8"/>
          </a:solidFill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</a:rPr>
              <a:t>tech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5E02F321-A14A-044A-8A16-98E8BB906E0F}"/>
              </a:ext>
            </a:extLst>
          </p:cNvPr>
          <p:cNvSpPr/>
          <p:nvPr/>
        </p:nvSpPr>
        <p:spPr>
          <a:xfrm>
            <a:off x="6647209" y="2064678"/>
            <a:ext cx="590218" cy="307777"/>
          </a:xfrm>
          <a:prstGeom prst="rect">
            <a:avLst/>
          </a:prstGeom>
          <a:solidFill>
            <a:srgbClr val="75A3C8"/>
          </a:solidFill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</a:rPr>
              <a:t>team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98DAEA7-B78E-FD44-99B7-0C173141B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8997">
            <a:off x="8018657" y="1436556"/>
            <a:ext cx="393323" cy="24748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2D40BB-FBF9-8A42-BBAA-8EE710B48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321" y="3164196"/>
            <a:ext cx="467420" cy="2075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E4A1722-4408-F843-9077-FE573840F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36" y="1633139"/>
            <a:ext cx="2032214" cy="28822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5636BF-D533-F040-B67C-BC5482E01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688" y="1710258"/>
            <a:ext cx="1933762" cy="2798615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9476260-461C-D149-8985-903B9E6DEFCC}"/>
              </a:ext>
            </a:extLst>
          </p:cNvPr>
          <p:cNvSpPr/>
          <p:nvPr/>
        </p:nvSpPr>
        <p:spPr>
          <a:xfrm>
            <a:off x="3709036" y="3819238"/>
            <a:ext cx="1359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1400" dirty="0"/>
              <a:t>senior</a:t>
            </a:r>
            <a:endParaRPr lang="ru-RU" sz="1400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BC4FA94-4276-B444-9029-29D490463FA5}"/>
              </a:ext>
            </a:extLst>
          </p:cNvPr>
          <p:cNvSpPr/>
          <p:nvPr/>
        </p:nvSpPr>
        <p:spPr>
          <a:xfrm>
            <a:off x="3929969" y="2467166"/>
            <a:ext cx="1138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1400" dirty="0"/>
              <a:t>tech</a:t>
            </a:r>
            <a:r>
              <a:rPr lang="ru-RU" sz="1400" dirty="0"/>
              <a:t> </a:t>
            </a:r>
            <a:r>
              <a:rPr lang="en-US" sz="1400" dirty="0"/>
              <a:t>or</a:t>
            </a:r>
            <a:r>
              <a:rPr lang="ru-RU" sz="1400" dirty="0"/>
              <a:t> </a:t>
            </a:r>
            <a:r>
              <a:rPr lang="en-US" sz="1400" dirty="0"/>
              <a:t>team</a:t>
            </a:r>
            <a:endParaRPr lang="ru-RU" sz="14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90840DF-5C24-CD45-A067-E9F15B86826D}"/>
              </a:ext>
            </a:extLst>
          </p:cNvPr>
          <p:cNvGrpSpPr/>
          <p:nvPr/>
        </p:nvGrpSpPr>
        <p:grpSpPr>
          <a:xfrm>
            <a:off x="4270167" y="2092770"/>
            <a:ext cx="400142" cy="400142"/>
            <a:chOff x="4270167" y="1896995"/>
            <a:chExt cx="400142" cy="400142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5F39B27C-6E99-E24C-BF22-C9820915C282}"/>
                </a:ext>
              </a:extLst>
            </p:cNvPr>
            <p:cNvSpPr/>
            <p:nvPr/>
          </p:nvSpPr>
          <p:spPr>
            <a:xfrm>
              <a:off x="4270167" y="1896995"/>
              <a:ext cx="400142" cy="400142"/>
            </a:xfrm>
            <a:prstGeom prst="ellipse">
              <a:avLst/>
            </a:prstGeom>
            <a:solidFill>
              <a:srgbClr val="FFDD2F"/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F06BF0-378C-1046-BDF7-BF0EB7587C39}"/>
                </a:ext>
              </a:extLst>
            </p:cNvPr>
            <p:cNvSpPr/>
            <p:nvPr/>
          </p:nvSpPr>
          <p:spPr>
            <a:xfrm>
              <a:off x="4335246" y="1938678"/>
              <a:ext cx="2378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Aft>
                  <a:spcPts val="1200"/>
                </a:spcAft>
              </a:pPr>
              <a:r>
                <a:rPr lang="ru-RU" sz="1400" dirty="0"/>
                <a:t>?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B27390F-7EE6-ED4D-928F-5E0D77ED57ED}"/>
              </a:ext>
            </a:extLst>
          </p:cNvPr>
          <p:cNvGrpSpPr/>
          <p:nvPr/>
        </p:nvGrpSpPr>
        <p:grpSpPr>
          <a:xfrm>
            <a:off x="5781638" y="1844166"/>
            <a:ext cx="2894050" cy="2260877"/>
            <a:chOff x="5781638" y="1720435"/>
            <a:chExt cx="2894050" cy="2260877"/>
          </a:xfrm>
        </p:grpSpPr>
        <p:sp>
          <p:nvSpPr>
            <p:cNvPr id="42" name="Скругленный прямоугольник 41">
              <a:extLst>
                <a:ext uri="{FF2B5EF4-FFF2-40B4-BE49-F238E27FC236}">
                  <a16:creationId xmlns:a16="http://schemas.microsoft.com/office/drawing/2014/main" id="{82F39C56-7A63-4242-9B18-51091C466210}"/>
                </a:ext>
              </a:extLst>
            </p:cNvPr>
            <p:cNvSpPr/>
            <p:nvPr/>
          </p:nvSpPr>
          <p:spPr>
            <a:xfrm>
              <a:off x="5796107" y="1720435"/>
              <a:ext cx="2879581" cy="2260877"/>
            </a:xfrm>
            <a:prstGeom prst="roundRect">
              <a:avLst>
                <a:gd name="adj" fmla="val 8035"/>
              </a:avLst>
            </a:prstGeom>
            <a:solidFill>
              <a:srgbClr val="3E475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C4E5801-6DCB-7848-A4CF-A59AB7449654}"/>
                </a:ext>
              </a:extLst>
            </p:cNvPr>
            <p:cNvGrpSpPr/>
            <p:nvPr/>
          </p:nvGrpSpPr>
          <p:grpSpPr>
            <a:xfrm>
              <a:off x="5781638" y="1839096"/>
              <a:ext cx="2821564" cy="1963076"/>
              <a:chOff x="5712218" y="1568158"/>
              <a:chExt cx="2821564" cy="1963076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D5765E9A-14DD-B24B-89EA-53F0814089DA}"/>
                  </a:ext>
                </a:extLst>
              </p:cNvPr>
              <p:cNvSpPr/>
              <p:nvPr/>
            </p:nvSpPr>
            <p:spPr>
              <a:xfrm>
                <a:off x="5874692" y="2023129"/>
                <a:ext cx="2659090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bg1"/>
                    </a:solidFill>
                  </a:rPr>
                  <a:t>сильные технические специалисты</a:t>
                </a:r>
              </a:p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bg1"/>
                    </a:solidFill>
                  </a:rPr>
                  <a:t>самостоятельны и готовы отвечать за часть функционала</a:t>
                </a:r>
              </a:p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bg1"/>
                    </a:solidFill>
                  </a:rPr>
                  <a:t>могут учить коллег</a:t>
                </a:r>
              </a:p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bg1"/>
                    </a:solidFill>
                  </a:rPr>
                  <a:t>могут стартовать новые проекты</a:t>
                </a:r>
              </a:p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bg1"/>
                    </a:solidFill>
                  </a:rPr>
                  <a:t>могут вырасти до ...</a:t>
                </a: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0AB85D83-9BF3-9A4E-BA13-569065913858}"/>
                  </a:ext>
                </a:extLst>
              </p:cNvPr>
              <p:cNvSpPr/>
              <p:nvPr/>
            </p:nvSpPr>
            <p:spPr>
              <a:xfrm>
                <a:off x="5712218" y="1568158"/>
                <a:ext cx="16961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senior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5C8F30D9-6B09-4544-ABC2-9BF351B96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7923" y="1681868"/>
                <a:ext cx="246356" cy="246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4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6" grpId="0" animBg="1"/>
      <p:bldP spid="67" grpId="0" animBg="1"/>
      <p:bldP spid="64" grpId="0" animBg="1"/>
      <p:bldP spid="65" grpId="0" animBg="1"/>
      <p:bldP spid="53" grpId="0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5218F14-BD98-1347-AAB8-9E27E430D79E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3C08A12-CB69-1748-ABAD-1882B9686C4A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изменения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796A324-A56F-0C4D-A45E-17DD8162A2F7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endParaRPr lang="ru-RU" sz="1800" dirty="0">
              <a:solidFill>
                <a:schemeClr val="bg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CA0FFDC-4825-1D45-8FC1-2F0290D24B4E}"/>
              </a:ext>
            </a:extLst>
          </p:cNvPr>
          <p:cNvGrpSpPr/>
          <p:nvPr/>
        </p:nvGrpSpPr>
        <p:grpSpPr>
          <a:xfrm>
            <a:off x="3124834" y="948496"/>
            <a:ext cx="2326074" cy="2326074"/>
            <a:chOff x="2584982" y="1700135"/>
            <a:chExt cx="2326074" cy="2326074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763DD1E6-134E-024F-91CB-8A11F7BBECA8}"/>
                </a:ext>
              </a:extLst>
            </p:cNvPr>
            <p:cNvSpPr/>
            <p:nvPr/>
          </p:nvSpPr>
          <p:spPr>
            <a:xfrm>
              <a:off x="2584982" y="1700135"/>
              <a:ext cx="2326074" cy="232607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6F565C2-4AA0-4646-A1D6-32B790B91570}"/>
                </a:ext>
              </a:extLst>
            </p:cNvPr>
            <p:cNvSpPr/>
            <p:nvPr/>
          </p:nvSpPr>
          <p:spPr>
            <a:xfrm>
              <a:off x="2868711" y="2332872"/>
              <a:ext cx="1758619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>
                  <a:solidFill>
                    <a:schemeClr val="bg1"/>
                  </a:solidFill>
                </a:rPr>
                <a:t>увеличилось количество разработчиков и </a:t>
              </a:r>
              <a:r>
                <a:rPr lang="en-US" b="1" dirty="0" err="1">
                  <a:solidFill>
                    <a:schemeClr val="bg1"/>
                  </a:solidFill>
                </a:rPr>
                <a:t>qa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82EA905E-E70B-0F45-A04A-BD90047690BB}"/>
              </a:ext>
            </a:extLst>
          </p:cNvPr>
          <p:cNvSpPr/>
          <p:nvPr/>
        </p:nvSpPr>
        <p:spPr>
          <a:xfrm>
            <a:off x="468313" y="2187956"/>
            <a:ext cx="1983855" cy="1983855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2105C0-27BA-3744-99F2-EBF751B24B16}"/>
              </a:ext>
            </a:extLst>
          </p:cNvPr>
          <p:cNvSpPr/>
          <p:nvPr/>
        </p:nvSpPr>
        <p:spPr>
          <a:xfrm>
            <a:off x="580931" y="2811519"/>
            <a:ext cx="17586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b="1" dirty="0"/>
              <a:t>увеличился объем </a:t>
            </a:r>
            <a:br>
              <a:rPr lang="en-US" b="1" dirty="0"/>
            </a:br>
            <a:r>
              <a:rPr lang="ru-RU" b="1" dirty="0"/>
              <a:t>задач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268C4E5-E37E-C24D-BCEE-17042EB19E51}"/>
              </a:ext>
            </a:extLst>
          </p:cNvPr>
          <p:cNvSpPr/>
          <p:nvPr/>
        </p:nvSpPr>
        <p:spPr>
          <a:xfrm>
            <a:off x="4704238" y="727586"/>
            <a:ext cx="167527" cy="1675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3CD032D-AF11-894B-9899-DE716ADCD8D8}"/>
              </a:ext>
            </a:extLst>
          </p:cNvPr>
          <p:cNvSpPr/>
          <p:nvPr/>
        </p:nvSpPr>
        <p:spPr>
          <a:xfrm>
            <a:off x="5106857" y="971119"/>
            <a:ext cx="167527" cy="1675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EF175F6-3F8A-5B48-A2D4-79E96776CE18}"/>
              </a:ext>
            </a:extLst>
          </p:cNvPr>
          <p:cNvSpPr/>
          <p:nvPr/>
        </p:nvSpPr>
        <p:spPr>
          <a:xfrm>
            <a:off x="5409475" y="1323829"/>
            <a:ext cx="167527" cy="1675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29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4BA170C-7502-8F49-BEF2-2A4A90B27836}"/>
              </a:ext>
            </a:extLst>
          </p:cNvPr>
          <p:cNvSpPr/>
          <p:nvPr/>
        </p:nvSpPr>
        <p:spPr>
          <a:xfrm>
            <a:off x="6662681" y="2899391"/>
            <a:ext cx="1399056" cy="1399056"/>
          </a:xfrm>
          <a:prstGeom prst="ellipse">
            <a:avLst/>
          </a:prstGeom>
          <a:noFill/>
          <a:ln w="76200">
            <a:solidFill>
              <a:srgbClr val="FFDD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C87F5CD-ACF8-B34E-959A-2FE6C83FBBA4}"/>
              </a:ext>
            </a:extLst>
          </p:cNvPr>
          <p:cNvSpPr/>
          <p:nvPr/>
        </p:nvSpPr>
        <p:spPr>
          <a:xfrm>
            <a:off x="5577002" y="1718489"/>
            <a:ext cx="167527" cy="167527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59DFCB1-CFE2-1B45-B222-71865B9C9EB8}"/>
              </a:ext>
            </a:extLst>
          </p:cNvPr>
          <p:cNvSpPr/>
          <p:nvPr/>
        </p:nvSpPr>
        <p:spPr>
          <a:xfrm>
            <a:off x="5621527" y="2093256"/>
            <a:ext cx="167527" cy="167527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F1B75C94-6B6A-264D-A98C-6B0CE726CC5F}"/>
              </a:ext>
            </a:extLst>
          </p:cNvPr>
          <p:cNvSpPr/>
          <p:nvPr/>
        </p:nvSpPr>
        <p:spPr>
          <a:xfrm>
            <a:off x="6662681" y="2899391"/>
            <a:ext cx="1399056" cy="1399056"/>
          </a:xfrm>
          <a:prstGeom prst="ellipse">
            <a:avLst/>
          </a:prstGeom>
          <a:noFill/>
          <a:ln w="76200">
            <a:solidFill>
              <a:srgbClr val="FFDD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6E0ADC-C6E7-FB42-802B-BBDB188D5337}"/>
              </a:ext>
            </a:extLst>
          </p:cNvPr>
          <p:cNvSpPr/>
          <p:nvPr/>
        </p:nvSpPr>
        <p:spPr>
          <a:xfrm>
            <a:off x="6238215" y="2233376"/>
            <a:ext cx="2247988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b="1" dirty="0">
                <a:solidFill>
                  <a:srgbClr val="FFDD2F"/>
                </a:solidFill>
              </a:rPr>
              <a:t>разделили команду </a:t>
            </a:r>
            <a:br>
              <a:rPr lang="en-US" b="1" dirty="0">
                <a:solidFill>
                  <a:srgbClr val="FFDD2F"/>
                </a:solidFill>
              </a:rPr>
            </a:br>
            <a:r>
              <a:rPr lang="ru-RU" b="1" dirty="0">
                <a:solidFill>
                  <a:srgbClr val="FFDD2F"/>
                </a:solidFill>
              </a:rPr>
              <a:t>на 2 части</a:t>
            </a:r>
            <a:endParaRPr lang="en-US" b="1" dirty="0">
              <a:solidFill>
                <a:srgbClr val="FFDD2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3308F3D-971D-5C4E-A532-F6E8E39E6A39}"/>
              </a:ext>
            </a:extLst>
          </p:cNvPr>
          <p:cNvSpPr/>
          <p:nvPr/>
        </p:nvSpPr>
        <p:spPr>
          <a:xfrm>
            <a:off x="7582352" y="3347568"/>
            <a:ext cx="129834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>
                <a:solidFill>
                  <a:schemeClr val="bg1"/>
                </a:solidFill>
              </a:rPr>
              <a:t>страховые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продукты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17C7BA-4ED1-0C48-B479-A6C49058EA58}"/>
              </a:ext>
            </a:extLst>
          </p:cNvPr>
          <p:cNvSpPr/>
          <p:nvPr/>
        </p:nvSpPr>
        <p:spPr>
          <a:xfrm>
            <a:off x="5577002" y="3347568"/>
            <a:ext cx="188968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>
                <a:solidFill>
                  <a:schemeClr val="bg1"/>
                </a:solidFill>
              </a:rPr>
              <a:t>банковские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28422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9166 0.00093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35802E-6 L 0.09306 -1.35802E-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6" grpId="0" animBg="1"/>
      <p:bldP spid="27" grpId="0" animBg="1"/>
      <p:bldP spid="28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3" grpId="1" animBg="1"/>
      <p:bldP spid="4" grpId="0"/>
      <p:bldP spid="2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757E777D-992F-2146-B4D2-FA88221C7AB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42DC0B4-8ADF-9A4D-B3D9-CDBD8CE13508}"/>
              </a:ext>
            </a:extLst>
          </p:cNvPr>
          <p:cNvSpPr/>
          <p:nvPr/>
        </p:nvSpPr>
        <p:spPr>
          <a:xfrm>
            <a:off x="6137328" y="0"/>
            <a:ext cx="3006672" cy="5143500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05CB4247-A056-C44F-8536-9EA03D991663}"/>
              </a:ext>
            </a:extLst>
          </p:cNvPr>
          <p:cNvSpPr/>
          <p:nvPr/>
        </p:nvSpPr>
        <p:spPr>
          <a:xfrm>
            <a:off x="3068664" y="0"/>
            <a:ext cx="3068664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BE39AA02-298B-F94E-A177-151F0C8797E2}"/>
              </a:ext>
            </a:extLst>
          </p:cNvPr>
          <p:cNvSpPr/>
          <p:nvPr/>
        </p:nvSpPr>
        <p:spPr>
          <a:xfrm>
            <a:off x="0" y="0"/>
            <a:ext cx="3068664" cy="514350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1423" y="136093"/>
            <a:ext cx="8229600" cy="85725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+mj-lt"/>
              </a:rPr>
              <a:t>технические цели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F71C41-7AD4-8A42-8760-FE90043A0AFD}"/>
              </a:ext>
            </a:extLst>
          </p:cNvPr>
          <p:cNvSpPr/>
          <p:nvPr/>
        </p:nvSpPr>
        <p:spPr>
          <a:xfrm>
            <a:off x="364212" y="1563688"/>
            <a:ext cx="290710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быстро и гибко </a:t>
            </a:r>
            <a:br>
              <a:rPr lang="en-US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управлять контентом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DF403A5-7FF2-E545-95DB-255C8BE02726}"/>
              </a:ext>
            </a:extLst>
          </p:cNvPr>
          <p:cNvSpPr/>
          <p:nvPr/>
        </p:nvSpPr>
        <p:spPr>
          <a:xfrm>
            <a:off x="371707" y="2337520"/>
            <a:ext cx="362566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180000">
              <a:lnSpc>
                <a:spcPts val="15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безрелизно</a:t>
            </a:r>
            <a: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создавать </a:t>
            </a:r>
            <a:b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страницы для продуктов </a:t>
            </a:r>
          </a:p>
          <a:p>
            <a:pPr marL="180000" lvl="1" indent="-180000">
              <a:lnSpc>
                <a:spcPts val="15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проводить 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a/b </a:t>
            </a:r>
            <a: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тесты </a:t>
            </a:r>
          </a:p>
          <a:p>
            <a:pPr marL="180000" lvl="1" indent="-180000">
              <a:lnSpc>
                <a:spcPts val="15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включать персонализации </a:t>
            </a:r>
            <a:b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для определенных </a:t>
            </a:r>
            <a:b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сегментов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7A9814-1B5A-534D-904F-7C59EE91BD9C}"/>
              </a:ext>
            </a:extLst>
          </p:cNvPr>
          <p:cNvSpPr/>
          <p:nvPr/>
        </p:nvSpPr>
        <p:spPr>
          <a:xfrm>
            <a:off x="3356942" y="1563688"/>
            <a:ext cx="323731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быстро и эффективно создавать рекламные кампании в нужных </a:t>
            </a:r>
            <a:b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каналах привлечения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07B40C-AA8C-3A40-A0EC-C2CE2ECC67B0}"/>
              </a:ext>
            </a:extLst>
          </p:cNvPr>
          <p:cNvSpPr/>
          <p:nvPr/>
        </p:nvSpPr>
        <p:spPr>
          <a:xfrm>
            <a:off x="6594258" y="1563688"/>
            <a:ext cx="20193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уметь оценивать эффект </a:t>
            </a:r>
            <a:b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наших действий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5DC2978-D603-974B-B051-6C0D67B5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9710" y="4621429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3" grpId="0" animBg="1"/>
      <p:bldP spid="13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536D602-C2FB-ED47-BAB0-99F774F66084}"/>
              </a:ext>
            </a:extLst>
          </p:cNvPr>
          <p:cNvSpPr/>
          <p:nvPr/>
        </p:nvSpPr>
        <p:spPr>
          <a:xfrm>
            <a:off x="0" y="-1"/>
            <a:ext cx="9144000" cy="5204517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72C6FE-A590-9344-A277-B2AC482094D6}"/>
              </a:ext>
            </a:extLst>
          </p:cNvPr>
          <p:cNvSpPr txBox="1">
            <a:spLocks/>
          </p:cNvSpPr>
          <p:nvPr/>
        </p:nvSpPr>
        <p:spPr>
          <a:xfrm>
            <a:off x="364210" y="828232"/>
            <a:ext cx="7772400" cy="1125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/>
              <a:t>оптимизируем усилия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C52C0C-57B7-D44D-9304-161C26941FD2}"/>
              </a:ext>
            </a:extLst>
          </p:cNvPr>
          <p:cNvSpPr txBox="1">
            <a:spLocks/>
          </p:cNvSpPr>
          <p:nvPr/>
        </p:nvSpPr>
        <p:spPr>
          <a:xfrm>
            <a:off x="318772" y="-130629"/>
            <a:ext cx="8229600" cy="123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</a:rPr>
              <a:t>шаг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B34-D9D6-0942-AA29-16910E2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87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00F47DF3-7312-E84F-A6B5-2C6218A51A1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4D5F3A2E-2CE1-3345-8A4F-494B69E4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31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79" name="Title 1">
            <a:extLst>
              <a:ext uri="{FF2B5EF4-FFF2-40B4-BE49-F238E27FC236}">
                <a16:creationId xmlns:a16="http://schemas.microsoft.com/office/drawing/2014/main" id="{CD315640-491F-D546-89D4-C42F1FD9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85" y="252558"/>
            <a:ext cx="10484836" cy="132144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ru-RU" sz="4000" dirty="0">
                <a:solidFill>
                  <a:schemeClr val="bg1"/>
                </a:solidFill>
              </a:rPr>
              <a:t>проблема повторного использования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общих наработок</a:t>
            </a:r>
          </a:p>
        </p:txBody>
      </p: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615B4F16-E7FF-454F-A35F-F5E06A66EB43}"/>
              </a:ext>
            </a:extLst>
          </p:cNvPr>
          <p:cNvGrpSpPr/>
          <p:nvPr/>
        </p:nvGrpSpPr>
        <p:grpSpPr>
          <a:xfrm>
            <a:off x="3191453" y="2460000"/>
            <a:ext cx="2709895" cy="624620"/>
            <a:chOff x="2952205" y="2648671"/>
            <a:chExt cx="5283620" cy="1217853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3168D328-35AB-FD41-A5C3-1A885FCEB42E}"/>
                </a:ext>
              </a:extLst>
            </p:cNvPr>
            <p:cNvGrpSpPr/>
            <p:nvPr/>
          </p:nvGrpSpPr>
          <p:grpSpPr>
            <a:xfrm>
              <a:off x="5172884" y="2648671"/>
              <a:ext cx="864948" cy="816543"/>
              <a:chOff x="5172884" y="2835889"/>
              <a:chExt cx="864948" cy="816543"/>
            </a:xfrm>
          </p:grpSpPr>
          <p:pic>
            <p:nvPicPr>
              <p:cNvPr id="191" name="Рисунок 190">
                <a:extLst>
                  <a:ext uri="{FF2B5EF4-FFF2-40B4-BE49-F238E27FC236}">
                    <a16:creationId xmlns:a16="http://schemas.microsoft.com/office/drawing/2014/main" id="{86129E84-96DF-9C48-A6C6-1B890E210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2884" y="2835889"/>
                <a:ext cx="735715" cy="723849"/>
              </a:xfrm>
              <a:prstGeom prst="rect">
                <a:avLst/>
              </a:prstGeom>
            </p:spPr>
          </p:pic>
          <p:pic>
            <p:nvPicPr>
              <p:cNvPr id="192" name="Рисунок 191">
                <a:extLst>
                  <a:ext uri="{FF2B5EF4-FFF2-40B4-BE49-F238E27FC236}">
                    <a16:creationId xmlns:a16="http://schemas.microsoft.com/office/drawing/2014/main" id="{E1520C52-7C28-0149-805F-504E51CB0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0533" y="3355133"/>
                <a:ext cx="297299" cy="297299"/>
              </a:xfrm>
              <a:prstGeom prst="rect">
                <a:avLst/>
              </a:prstGeom>
            </p:spPr>
          </p:pic>
        </p:grpSp>
        <p:sp>
          <p:nvSpPr>
            <p:cNvPr id="190" name="Content Placeholder 8">
              <a:extLst>
                <a:ext uri="{FF2B5EF4-FFF2-40B4-BE49-F238E27FC236}">
                  <a16:creationId xmlns:a16="http://schemas.microsoft.com/office/drawing/2014/main" id="{6F73A85A-268E-DE47-AE4B-BCE57FB69B4B}"/>
                </a:ext>
              </a:extLst>
            </p:cNvPr>
            <p:cNvSpPr txBox="1">
              <a:spLocks/>
            </p:cNvSpPr>
            <p:nvPr/>
          </p:nvSpPr>
          <p:spPr>
            <a:xfrm>
              <a:off x="2952205" y="3426660"/>
              <a:ext cx="5283620" cy="43986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900"/>
                </a:lnSpc>
                <a:buNone/>
              </a:pPr>
              <a:r>
                <a:rPr lang="ru-RU" sz="1400" b="1" dirty="0">
                  <a:solidFill>
                    <a:srgbClr val="9BB9DE"/>
                  </a:solidFill>
                </a:rPr>
                <a:t>руководитель разработки</a:t>
              </a:r>
              <a:endParaRPr lang="en-US" sz="1400" b="1" dirty="0">
                <a:solidFill>
                  <a:srgbClr val="9BB9DE"/>
                </a:solidFill>
              </a:endParaRPr>
            </a:p>
          </p:txBody>
        </p:sp>
      </p:grpSp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1B937B60-7B3E-5540-8601-DC808DE0F052}"/>
              </a:ext>
            </a:extLst>
          </p:cNvPr>
          <p:cNvGrpSpPr/>
          <p:nvPr/>
        </p:nvGrpSpPr>
        <p:grpSpPr>
          <a:xfrm>
            <a:off x="1174143" y="3587324"/>
            <a:ext cx="1934118" cy="1225934"/>
            <a:chOff x="1127665" y="2463590"/>
            <a:chExt cx="2591439" cy="1642575"/>
          </a:xfrm>
        </p:grpSpPr>
        <p:pic>
          <p:nvPicPr>
            <p:cNvPr id="194" name="Рисунок 193">
              <a:extLst>
                <a:ext uri="{FF2B5EF4-FFF2-40B4-BE49-F238E27FC236}">
                  <a16:creationId xmlns:a16="http://schemas.microsoft.com/office/drawing/2014/main" id="{7D7FBBCF-01ED-1842-917A-B7F29FE45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7298" y="3619894"/>
              <a:ext cx="488914" cy="481028"/>
            </a:xfrm>
            <a:prstGeom prst="rect">
              <a:avLst/>
            </a:prstGeom>
          </p:spPr>
        </p:pic>
        <p:pic>
          <p:nvPicPr>
            <p:cNvPr id="195" name="Рисунок 194">
              <a:extLst>
                <a:ext uri="{FF2B5EF4-FFF2-40B4-BE49-F238E27FC236}">
                  <a16:creationId xmlns:a16="http://schemas.microsoft.com/office/drawing/2014/main" id="{D83225F9-C04B-4F49-A2A0-9F868DEB1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7922" y="3615385"/>
              <a:ext cx="391210" cy="297029"/>
            </a:xfrm>
            <a:prstGeom prst="rect">
              <a:avLst/>
            </a:prstGeom>
          </p:spPr>
        </p:pic>
        <p:grpSp>
          <p:nvGrpSpPr>
            <p:cNvPr id="196" name="Группа 195">
              <a:extLst>
                <a:ext uri="{FF2B5EF4-FFF2-40B4-BE49-F238E27FC236}">
                  <a16:creationId xmlns:a16="http://schemas.microsoft.com/office/drawing/2014/main" id="{D2D12746-4367-904E-90E7-5BA1785FF072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204" name="Рисунок 203">
                <a:extLst>
                  <a:ext uri="{FF2B5EF4-FFF2-40B4-BE49-F238E27FC236}">
                    <a16:creationId xmlns:a16="http://schemas.microsoft.com/office/drawing/2014/main" id="{F2778189-3884-AE48-96BB-1C2584F7B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205" name="Content Placeholder 8">
                <a:extLst>
                  <a:ext uri="{FF2B5EF4-FFF2-40B4-BE49-F238E27FC236}">
                    <a16:creationId xmlns:a16="http://schemas.microsoft.com/office/drawing/2014/main" id="{AD5D70AC-919B-4F47-A8CC-4E51B86CA8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97" name="Группа 196">
              <a:extLst>
                <a:ext uri="{FF2B5EF4-FFF2-40B4-BE49-F238E27FC236}">
                  <a16:creationId xmlns:a16="http://schemas.microsoft.com/office/drawing/2014/main" id="{C388E58F-0272-4C4E-BBB8-4E8AF1748B5A}"/>
                </a:ext>
              </a:extLst>
            </p:cNvPr>
            <p:cNvGrpSpPr/>
            <p:nvPr/>
          </p:nvGrpSpPr>
          <p:grpSpPr>
            <a:xfrm>
              <a:off x="1127665" y="3022914"/>
              <a:ext cx="1664193" cy="488152"/>
              <a:chOff x="296743" y="3022914"/>
              <a:chExt cx="1664193" cy="488152"/>
            </a:xfrm>
          </p:grpSpPr>
          <p:pic>
            <p:nvPicPr>
              <p:cNvPr id="201" name="Рисунок 200">
                <a:extLst>
                  <a:ext uri="{FF2B5EF4-FFF2-40B4-BE49-F238E27FC236}">
                    <a16:creationId xmlns:a16="http://schemas.microsoft.com/office/drawing/2014/main" id="{F96380DD-1B4F-1040-99AD-11E89C6E0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022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202" name="Рисунок 201">
                <a:extLst>
                  <a:ext uri="{FF2B5EF4-FFF2-40B4-BE49-F238E27FC236}">
                    <a16:creationId xmlns:a16="http://schemas.microsoft.com/office/drawing/2014/main" id="{4B552E5B-EEF1-5D4A-8E12-F8F30D9A2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881" y="3030038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203" name="Рисунок 202">
                <a:extLst>
                  <a:ext uri="{FF2B5EF4-FFF2-40B4-BE49-F238E27FC236}">
                    <a16:creationId xmlns:a16="http://schemas.microsoft.com/office/drawing/2014/main" id="{74089121-5E04-9A44-8182-6DB499E2D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743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98" name="Рисунок 197">
              <a:extLst>
                <a:ext uri="{FF2B5EF4-FFF2-40B4-BE49-F238E27FC236}">
                  <a16:creationId xmlns:a16="http://schemas.microsoft.com/office/drawing/2014/main" id="{586274C9-6D62-A244-BD6F-61C252254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020" y="3625137"/>
              <a:ext cx="488914" cy="481028"/>
            </a:xfrm>
            <a:prstGeom prst="rect">
              <a:avLst/>
            </a:prstGeom>
          </p:spPr>
        </p:pic>
        <p:pic>
          <p:nvPicPr>
            <p:cNvPr id="199" name="Рисунок 198">
              <a:extLst>
                <a:ext uri="{FF2B5EF4-FFF2-40B4-BE49-F238E27FC236}">
                  <a16:creationId xmlns:a16="http://schemas.microsoft.com/office/drawing/2014/main" id="{537117D6-2041-F04F-8AF9-26320E71B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998" y="3601689"/>
              <a:ext cx="391210" cy="297029"/>
            </a:xfrm>
            <a:prstGeom prst="rect">
              <a:avLst/>
            </a:prstGeom>
          </p:spPr>
        </p:pic>
        <p:pic>
          <p:nvPicPr>
            <p:cNvPr id="200" name="Рисунок 199">
              <a:extLst>
                <a:ext uri="{FF2B5EF4-FFF2-40B4-BE49-F238E27FC236}">
                  <a16:creationId xmlns:a16="http://schemas.microsoft.com/office/drawing/2014/main" id="{793AC51A-4641-694C-AC2F-6D425A3D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6222" y="3022914"/>
              <a:ext cx="488914" cy="481028"/>
            </a:xfrm>
            <a:prstGeom prst="rect">
              <a:avLst/>
            </a:prstGeom>
          </p:spPr>
        </p:pic>
      </p:grpSp>
      <p:cxnSp>
        <p:nvCxnSpPr>
          <p:cNvPr id="206" name="Прямая соединительная линия 205">
            <a:extLst>
              <a:ext uri="{FF2B5EF4-FFF2-40B4-BE49-F238E27FC236}">
                <a16:creationId xmlns:a16="http://schemas.microsoft.com/office/drawing/2014/main" id="{548256E0-8067-784B-9CCC-81C7B07F5BCB}"/>
              </a:ext>
            </a:extLst>
          </p:cNvPr>
          <p:cNvCxnSpPr>
            <a:cxnSpLocks/>
          </p:cNvCxnSpPr>
          <p:nvPr/>
        </p:nvCxnSpPr>
        <p:spPr>
          <a:xfrm>
            <a:off x="4552424" y="3125165"/>
            <a:ext cx="0" cy="401563"/>
          </a:xfrm>
          <a:prstGeom prst="line">
            <a:avLst/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7" name="Группа 206">
            <a:extLst>
              <a:ext uri="{FF2B5EF4-FFF2-40B4-BE49-F238E27FC236}">
                <a16:creationId xmlns:a16="http://schemas.microsoft.com/office/drawing/2014/main" id="{FEB53495-81CD-DB42-A8EA-4CE5524064DF}"/>
              </a:ext>
            </a:extLst>
          </p:cNvPr>
          <p:cNvGrpSpPr/>
          <p:nvPr/>
        </p:nvGrpSpPr>
        <p:grpSpPr>
          <a:xfrm>
            <a:off x="3974278" y="3577841"/>
            <a:ext cx="1652781" cy="1225934"/>
            <a:chOff x="1504616" y="2463590"/>
            <a:chExt cx="2214488" cy="1642575"/>
          </a:xfrm>
        </p:grpSpPr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id="{3D7CFC4C-9A93-214F-B064-DC6D64410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7298" y="3619894"/>
              <a:ext cx="488914" cy="481028"/>
            </a:xfrm>
            <a:prstGeom prst="rect">
              <a:avLst/>
            </a:prstGeom>
          </p:spPr>
        </p:pic>
        <p:pic>
          <p:nvPicPr>
            <p:cNvPr id="209" name="Рисунок 208">
              <a:extLst>
                <a:ext uri="{FF2B5EF4-FFF2-40B4-BE49-F238E27FC236}">
                  <a16:creationId xmlns:a16="http://schemas.microsoft.com/office/drawing/2014/main" id="{2F2E3685-82DE-294B-9C1F-54A170D3A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7922" y="3615385"/>
              <a:ext cx="391210" cy="297029"/>
            </a:xfrm>
            <a:prstGeom prst="rect">
              <a:avLst/>
            </a:prstGeom>
          </p:spPr>
        </p:pic>
        <p:grpSp>
          <p:nvGrpSpPr>
            <p:cNvPr id="210" name="Группа 209">
              <a:extLst>
                <a:ext uri="{FF2B5EF4-FFF2-40B4-BE49-F238E27FC236}">
                  <a16:creationId xmlns:a16="http://schemas.microsoft.com/office/drawing/2014/main" id="{438B516E-6517-2B41-A2C8-471AEEB0414A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217" name="Рисунок 216">
                <a:extLst>
                  <a:ext uri="{FF2B5EF4-FFF2-40B4-BE49-F238E27FC236}">
                    <a16:creationId xmlns:a16="http://schemas.microsoft.com/office/drawing/2014/main" id="{3065882C-CF01-E044-8ABC-478AAA6B1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218" name="Content Placeholder 8">
                <a:extLst>
                  <a:ext uri="{FF2B5EF4-FFF2-40B4-BE49-F238E27FC236}">
                    <a16:creationId xmlns:a16="http://schemas.microsoft.com/office/drawing/2014/main" id="{A79F4B9C-91FB-114E-9800-7E780E0B28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211" name="Группа 210">
              <a:extLst>
                <a:ext uri="{FF2B5EF4-FFF2-40B4-BE49-F238E27FC236}">
                  <a16:creationId xmlns:a16="http://schemas.microsoft.com/office/drawing/2014/main" id="{68F54E69-3539-5342-97DA-6B88D8A93B95}"/>
                </a:ext>
              </a:extLst>
            </p:cNvPr>
            <p:cNvGrpSpPr/>
            <p:nvPr/>
          </p:nvGrpSpPr>
          <p:grpSpPr>
            <a:xfrm>
              <a:off x="1504616" y="3022914"/>
              <a:ext cx="1664193" cy="488152"/>
              <a:chOff x="673694" y="3022914"/>
              <a:chExt cx="1664193" cy="488152"/>
            </a:xfrm>
          </p:grpSpPr>
          <p:pic>
            <p:nvPicPr>
              <p:cNvPr id="214" name="Рисунок 213">
                <a:extLst>
                  <a:ext uri="{FF2B5EF4-FFF2-40B4-BE49-F238E27FC236}">
                    <a16:creationId xmlns:a16="http://schemas.microsoft.com/office/drawing/2014/main" id="{02A7842A-A9DE-7E44-B050-CC28C1BB9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972" y="3022914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215" name="Рисунок 214">
                <a:extLst>
                  <a:ext uri="{FF2B5EF4-FFF2-40B4-BE49-F238E27FC236}">
                    <a16:creationId xmlns:a16="http://schemas.microsoft.com/office/drawing/2014/main" id="{042759FD-2170-E84E-B94D-C833059AB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0831" y="3030038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216" name="Рисунок 215">
                <a:extLst>
                  <a:ext uri="{FF2B5EF4-FFF2-40B4-BE49-F238E27FC236}">
                    <a16:creationId xmlns:a16="http://schemas.microsoft.com/office/drawing/2014/main" id="{2773E7F2-8F7B-5340-8379-67CD0BD8D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694" y="3030038"/>
                <a:ext cx="488915" cy="481028"/>
              </a:xfrm>
              <a:prstGeom prst="rect">
                <a:avLst/>
              </a:prstGeom>
            </p:spPr>
          </p:pic>
        </p:grpSp>
        <p:pic>
          <p:nvPicPr>
            <p:cNvPr id="212" name="Рисунок 211">
              <a:extLst>
                <a:ext uri="{FF2B5EF4-FFF2-40B4-BE49-F238E27FC236}">
                  <a16:creationId xmlns:a16="http://schemas.microsoft.com/office/drawing/2014/main" id="{664FCE06-DF1E-4445-B8CB-58CBD560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020" y="3625137"/>
              <a:ext cx="488914" cy="481028"/>
            </a:xfrm>
            <a:prstGeom prst="rect">
              <a:avLst/>
            </a:prstGeom>
          </p:spPr>
        </p:pic>
        <p:pic>
          <p:nvPicPr>
            <p:cNvPr id="213" name="Рисунок 212">
              <a:extLst>
                <a:ext uri="{FF2B5EF4-FFF2-40B4-BE49-F238E27FC236}">
                  <a16:creationId xmlns:a16="http://schemas.microsoft.com/office/drawing/2014/main" id="{3FCB2387-E570-E84B-8616-50771AF00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998" y="3601689"/>
              <a:ext cx="391210" cy="297029"/>
            </a:xfrm>
            <a:prstGeom prst="rect">
              <a:avLst/>
            </a:prstGeom>
          </p:spPr>
        </p:pic>
      </p:grpSp>
      <p:grpSp>
        <p:nvGrpSpPr>
          <p:cNvPr id="219" name="Группа 218">
            <a:extLst>
              <a:ext uri="{FF2B5EF4-FFF2-40B4-BE49-F238E27FC236}">
                <a16:creationId xmlns:a16="http://schemas.microsoft.com/office/drawing/2014/main" id="{D4A6FE2F-F4BE-C244-8112-094561BBE2A7}"/>
              </a:ext>
            </a:extLst>
          </p:cNvPr>
          <p:cNvGrpSpPr/>
          <p:nvPr/>
        </p:nvGrpSpPr>
        <p:grpSpPr>
          <a:xfrm>
            <a:off x="6317076" y="3577841"/>
            <a:ext cx="1652781" cy="1225934"/>
            <a:chOff x="1504616" y="2463590"/>
            <a:chExt cx="2214488" cy="1642575"/>
          </a:xfrm>
        </p:grpSpPr>
        <p:pic>
          <p:nvPicPr>
            <p:cNvPr id="220" name="Рисунок 219">
              <a:extLst>
                <a:ext uri="{FF2B5EF4-FFF2-40B4-BE49-F238E27FC236}">
                  <a16:creationId xmlns:a16="http://schemas.microsoft.com/office/drawing/2014/main" id="{E3E7DC7D-44EC-9340-B8E9-01A6F5CF9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7298" y="3619894"/>
              <a:ext cx="488914" cy="481028"/>
            </a:xfrm>
            <a:prstGeom prst="rect">
              <a:avLst/>
            </a:prstGeom>
          </p:spPr>
        </p:pic>
        <p:pic>
          <p:nvPicPr>
            <p:cNvPr id="221" name="Рисунок 220">
              <a:extLst>
                <a:ext uri="{FF2B5EF4-FFF2-40B4-BE49-F238E27FC236}">
                  <a16:creationId xmlns:a16="http://schemas.microsoft.com/office/drawing/2014/main" id="{D3DC5105-BA00-E24D-B978-9BEABD006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7922" y="3615385"/>
              <a:ext cx="391210" cy="297029"/>
            </a:xfrm>
            <a:prstGeom prst="rect">
              <a:avLst/>
            </a:prstGeom>
          </p:spPr>
        </p:pic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id="{5A136401-922E-A14E-9E76-0BAEEC67E113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229" name="Рисунок 228">
                <a:extLst>
                  <a:ext uri="{FF2B5EF4-FFF2-40B4-BE49-F238E27FC236}">
                    <a16:creationId xmlns:a16="http://schemas.microsoft.com/office/drawing/2014/main" id="{7158AFEB-6ECB-5C4A-A9A7-0486CC730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230" name="Content Placeholder 8">
                <a:extLst>
                  <a:ext uri="{FF2B5EF4-FFF2-40B4-BE49-F238E27FC236}">
                    <a16:creationId xmlns:a16="http://schemas.microsoft.com/office/drawing/2014/main" id="{0D2F44AF-44E4-D342-8CFB-F376E836B1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223" name="Группа 222">
              <a:extLst>
                <a:ext uri="{FF2B5EF4-FFF2-40B4-BE49-F238E27FC236}">
                  <a16:creationId xmlns:a16="http://schemas.microsoft.com/office/drawing/2014/main" id="{077B488E-29D8-D740-A5BD-7A58C71ED094}"/>
                </a:ext>
              </a:extLst>
            </p:cNvPr>
            <p:cNvGrpSpPr/>
            <p:nvPr/>
          </p:nvGrpSpPr>
          <p:grpSpPr>
            <a:xfrm>
              <a:off x="1504616" y="3022914"/>
              <a:ext cx="1664193" cy="488152"/>
              <a:chOff x="673694" y="3022914"/>
              <a:chExt cx="1664193" cy="488152"/>
            </a:xfrm>
          </p:grpSpPr>
          <p:pic>
            <p:nvPicPr>
              <p:cNvPr id="226" name="Рисунок 225">
                <a:extLst>
                  <a:ext uri="{FF2B5EF4-FFF2-40B4-BE49-F238E27FC236}">
                    <a16:creationId xmlns:a16="http://schemas.microsoft.com/office/drawing/2014/main" id="{33B303B5-A2A1-FC46-95B9-1DCB63AB1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972" y="3022914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227" name="Рисунок 226">
                <a:extLst>
                  <a:ext uri="{FF2B5EF4-FFF2-40B4-BE49-F238E27FC236}">
                    <a16:creationId xmlns:a16="http://schemas.microsoft.com/office/drawing/2014/main" id="{32FF660A-50A2-DD46-87E3-5CE02D955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0831" y="3030038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228" name="Рисунок 227">
                <a:extLst>
                  <a:ext uri="{FF2B5EF4-FFF2-40B4-BE49-F238E27FC236}">
                    <a16:creationId xmlns:a16="http://schemas.microsoft.com/office/drawing/2014/main" id="{DC07881F-7922-704C-BBBE-451D563B4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694" y="3030038"/>
                <a:ext cx="488915" cy="481028"/>
              </a:xfrm>
              <a:prstGeom prst="rect">
                <a:avLst/>
              </a:prstGeom>
            </p:spPr>
          </p:pic>
        </p:grpSp>
        <p:pic>
          <p:nvPicPr>
            <p:cNvPr id="224" name="Рисунок 223">
              <a:extLst>
                <a:ext uri="{FF2B5EF4-FFF2-40B4-BE49-F238E27FC236}">
                  <a16:creationId xmlns:a16="http://schemas.microsoft.com/office/drawing/2014/main" id="{194DE2EA-E2BD-9741-9E6E-805DB3A00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020" y="3625137"/>
              <a:ext cx="488914" cy="481028"/>
            </a:xfrm>
            <a:prstGeom prst="rect">
              <a:avLst/>
            </a:prstGeom>
          </p:spPr>
        </p:pic>
        <p:pic>
          <p:nvPicPr>
            <p:cNvPr id="225" name="Рисунок 224">
              <a:extLst>
                <a:ext uri="{FF2B5EF4-FFF2-40B4-BE49-F238E27FC236}">
                  <a16:creationId xmlns:a16="http://schemas.microsoft.com/office/drawing/2014/main" id="{6B4199FF-4512-1E49-9415-387E10F46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998" y="3601689"/>
              <a:ext cx="391210" cy="297029"/>
            </a:xfrm>
            <a:prstGeom prst="rect">
              <a:avLst/>
            </a:prstGeom>
          </p:spPr>
        </p:pic>
      </p:grpSp>
      <p:cxnSp>
        <p:nvCxnSpPr>
          <p:cNvPr id="231" name="Соединительная линия уступом 230">
            <a:extLst>
              <a:ext uri="{FF2B5EF4-FFF2-40B4-BE49-F238E27FC236}">
                <a16:creationId xmlns:a16="http://schemas.microsoft.com/office/drawing/2014/main" id="{8E0DD1BA-F72C-8B4F-B4B8-F0EF0CCAC146}"/>
              </a:ext>
            </a:extLst>
          </p:cNvPr>
          <p:cNvCxnSpPr>
            <a:cxnSpLocks/>
            <a:stCxn id="191" idx="3"/>
          </p:cNvCxnSpPr>
          <p:nvPr/>
        </p:nvCxnSpPr>
        <p:spPr>
          <a:xfrm>
            <a:off x="4707746" y="2645626"/>
            <a:ext cx="2851399" cy="1246195"/>
          </a:xfrm>
          <a:prstGeom prst="bentConnector3">
            <a:avLst>
              <a:gd name="adj1" fmla="val 114137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Соединительная линия уступом 231">
            <a:extLst>
              <a:ext uri="{FF2B5EF4-FFF2-40B4-BE49-F238E27FC236}">
                <a16:creationId xmlns:a16="http://schemas.microsoft.com/office/drawing/2014/main" id="{49099743-0CE7-9F43-909E-F759C45E9629}"/>
              </a:ext>
            </a:extLst>
          </p:cNvPr>
          <p:cNvCxnSpPr>
            <a:cxnSpLocks/>
            <a:endCxn id="204" idx="1"/>
          </p:cNvCxnSpPr>
          <p:nvPr/>
        </p:nvCxnSpPr>
        <p:spPr>
          <a:xfrm rot="10800000" flipV="1">
            <a:off x="1857664" y="2650018"/>
            <a:ext cx="2472748" cy="1116814"/>
          </a:xfrm>
          <a:prstGeom prst="bentConnector3">
            <a:avLst>
              <a:gd name="adj1" fmla="val 109245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" name="Рисунок 234">
            <a:extLst>
              <a:ext uri="{FF2B5EF4-FFF2-40B4-BE49-F238E27FC236}">
                <a16:creationId xmlns:a16="http://schemas.microsoft.com/office/drawing/2014/main" id="{F66F1003-A1F7-2347-9DE0-846475C5C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798" y="1384124"/>
            <a:ext cx="360985" cy="355162"/>
          </a:xfrm>
          <a:prstGeom prst="rect">
            <a:avLst/>
          </a:prstGeom>
        </p:spPr>
      </p:pic>
      <p:pic>
        <p:nvPicPr>
          <p:cNvPr id="236" name="Рисунок 235">
            <a:extLst>
              <a:ext uri="{FF2B5EF4-FFF2-40B4-BE49-F238E27FC236}">
                <a16:creationId xmlns:a16="http://schemas.microsoft.com/office/drawing/2014/main" id="{3E5A1B98-C148-374F-8913-6456C9FC0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211" y="1384124"/>
            <a:ext cx="360985" cy="355162"/>
          </a:xfrm>
          <a:prstGeom prst="rect">
            <a:avLst/>
          </a:prstGeom>
        </p:spPr>
      </p:pic>
      <p:pic>
        <p:nvPicPr>
          <p:cNvPr id="237" name="Рисунок 236">
            <a:extLst>
              <a:ext uri="{FF2B5EF4-FFF2-40B4-BE49-F238E27FC236}">
                <a16:creationId xmlns:a16="http://schemas.microsoft.com/office/drawing/2014/main" id="{F81DF43F-9054-5843-AE4F-5519C41AF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623" y="1384124"/>
            <a:ext cx="360985" cy="355162"/>
          </a:xfrm>
          <a:prstGeom prst="rect">
            <a:avLst/>
          </a:prstGeom>
        </p:spPr>
      </p:pic>
      <p:grpSp>
        <p:nvGrpSpPr>
          <p:cNvPr id="238" name="Группа 237">
            <a:extLst>
              <a:ext uri="{FF2B5EF4-FFF2-40B4-BE49-F238E27FC236}">
                <a16:creationId xmlns:a16="http://schemas.microsoft.com/office/drawing/2014/main" id="{B778A2CD-C905-9741-85C5-66F1B7CD4AE8}"/>
              </a:ext>
            </a:extLst>
          </p:cNvPr>
          <p:cNvGrpSpPr/>
          <p:nvPr/>
        </p:nvGrpSpPr>
        <p:grpSpPr>
          <a:xfrm>
            <a:off x="1735563" y="1454538"/>
            <a:ext cx="1451960" cy="419891"/>
            <a:chOff x="-1689531" y="1228832"/>
            <a:chExt cx="1451960" cy="419891"/>
          </a:xfrm>
        </p:grpSpPr>
        <p:sp>
          <p:nvSpPr>
            <p:cNvPr id="239" name="Content Placeholder 8">
              <a:extLst>
                <a:ext uri="{FF2B5EF4-FFF2-40B4-BE49-F238E27FC236}">
                  <a16:creationId xmlns:a16="http://schemas.microsoft.com/office/drawing/2014/main" id="{76EA5068-13C3-B74D-B918-DF0FAF1EEA66}"/>
                </a:ext>
              </a:extLst>
            </p:cNvPr>
            <p:cNvSpPr txBox="1">
              <a:spLocks/>
            </p:cNvSpPr>
            <p:nvPr/>
          </p:nvSpPr>
          <p:spPr>
            <a:xfrm>
              <a:off x="-1563748" y="1291056"/>
              <a:ext cx="1326177" cy="3576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rgbClr val="FFDD2F"/>
                  </a:solidFill>
                </a:rPr>
                <a:t>customers</a:t>
              </a:r>
            </a:p>
          </p:txBody>
        </p:sp>
        <p:grpSp>
          <p:nvGrpSpPr>
            <p:cNvPr id="240" name="Группа 239">
              <a:extLst>
                <a:ext uri="{FF2B5EF4-FFF2-40B4-BE49-F238E27FC236}">
                  <a16:creationId xmlns:a16="http://schemas.microsoft.com/office/drawing/2014/main" id="{BF5E58F2-6AC8-3341-AF01-7F7107827011}"/>
                </a:ext>
              </a:extLst>
            </p:cNvPr>
            <p:cNvGrpSpPr/>
            <p:nvPr/>
          </p:nvGrpSpPr>
          <p:grpSpPr>
            <a:xfrm rot="16200000">
              <a:off x="-1699148" y="1238449"/>
              <a:ext cx="270799" cy="251565"/>
              <a:chOff x="3188824" y="634212"/>
              <a:chExt cx="558574" cy="518900"/>
            </a:xfrm>
          </p:grpSpPr>
          <p:cxnSp>
            <p:nvCxnSpPr>
              <p:cNvPr id="241" name="Прямая соединительная линия 240">
                <a:extLst>
                  <a:ext uri="{FF2B5EF4-FFF2-40B4-BE49-F238E27FC236}">
                    <a16:creationId xmlns:a16="http://schemas.microsoft.com/office/drawing/2014/main" id="{42355FAD-3F5C-B34E-A8CC-FA54D48A8114}"/>
                  </a:ext>
                </a:extLst>
              </p:cNvPr>
              <p:cNvCxnSpPr/>
              <p:nvPr/>
            </p:nvCxnSpPr>
            <p:spPr>
              <a:xfrm flipV="1">
                <a:off x="3188824" y="634212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Прямая соединительная линия 241">
                <a:extLst>
                  <a:ext uri="{FF2B5EF4-FFF2-40B4-BE49-F238E27FC236}">
                    <a16:creationId xmlns:a16="http://schemas.microsoft.com/office/drawing/2014/main" id="{13B527BC-23B8-B349-8625-13D31A7D86E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646071" y="1051785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Прямая соединительная линия 242">
                <a:extLst>
                  <a:ext uri="{FF2B5EF4-FFF2-40B4-BE49-F238E27FC236}">
                    <a16:creationId xmlns:a16="http://schemas.microsoft.com/office/drawing/2014/main" id="{F864F25E-F439-AB41-A0A7-6572D615D2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3016" y="754240"/>
                <a:ext cx="122410" cy="147117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4B196AC-E1A7-D743-888B-21F873FCCDED}"/>
              </a:ext>
            </a:extLst>
          </p:cNvPr>
          <p:cNvGrpSpPr/>
          <p:nvPr/>
        </p:nvGrpSpPr>
        <p:grpSpPr>
          <a:xfrm>
            <a:off x="3646756" y="1378407"/>
            <a:ext cx="807327" cy="994118"/>
            <a:chOff x="3639881" y="1378407"/>
            <a:chExt cx="807327" cy="994118"/>
          </a:xfrm>
        </p:grpSpPr>
        <p:cxnSp>
          <p:nvCxnSpPr>
            <p:cNvPr id="233" name="Соединительная линия уступом 232">
              <a:extLst>
                <a:ext uri="{FF2B5EF4-FFF2-40B4-BE49-F238E27FC236}">
                  <a16:creationId xmlns:a16="http://schemas.microsoft.com/office/drawing/2014/main" id="{0082A451-FC5F-AE48-A6B2-FCF9F10364B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21496" y="1750932"/>
              <a:ext cx="625712" cy="621593"/>
            </a:xfrm>
            <a:prstGeom prst="bentConnector3">
              <a:avLst>
                <a:gd name="adj1" fmla="val 99445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4" name="Рисунок 243">
              <a:extLst>
                <a:ext uri="{FF2B5EF4-FFF2-40B4-BE49-F238E27FC236}">
                  <a16:creationId xmlns:a16="http://schemas.microsoft.com/office/drawing/2014/main" id="{36FC22DF-DC7D-FA40-A71D-527439499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9881" y="1378407"/>
              <a:ext cx="372630" cy="366807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1FE437B-3167-0847-95C6-6F0E7999DEAF}"/>
              </a:ext>
            </a:extLst>
          </p:cNvPr>
          <p:cNvGrpSpPr/>
          <p:nvPr/>
        </p:nvGrpSpPr>
        <p:grpSpPr>
          <a:xfrm>
            <a:off x="4611174" y="1378406"/>
            <a:ext cx="910614" cy="995366"/>
            <a:chOff x="4611174" y="1378406"/>
            <a:chExt cx="910614" cy="995366"/>
          </a:xfrm>
        </p:grpSpPr>
        <p:cxnSp>
          <p:nvCxnSpPr>
            <p:cNvPr id="234" name="Соединительная линия уступом 233">
              <a:extLst>
                <a:ext uri="{FF2B5EF4-FFF2-40B4-BE49-F238E27FC236}">
                  <a16:creationId xmlns:a16="http://schemas.microsoft.com/office/drawing/2014/main" id="{8AF27CFF-582F-1847-9237-C1AE7E47F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1174" y="1744389"/>
              <a:ext cx="721941" cy="629383"/>
            </a:xfrm>
            <a:prstGeom prst="bentConnector3">
              <a:avLst>
                <a:gd name="adj1" fmla="val 99982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6" name="Рисунок 245">
              <a:extLst>
                <a:ext uri="{FF2B5EF4-FFF2-40B4-BE49-F238E27FC236}">
                  <a16:creationId xmlns:a16="http://schemas.microsoft.com/office/drawing/2014/main" id="{1C75BBC0-C755-D244-90E2-80A65F216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8759" y="1378406"/>
              <a:ext cx="373029" cy="367200"/>
            </a:xfrm>
            <a:prstGeom prst="rect">
              <a:avLst/>
            </a:prstGeom>
          </p:spPr>
        </p:pic>
      </p:grpSp>
      <p:pic>
        <p:nvPicPr>
          <p:cNvPr id="247" name="Рисунок 246">
            <a:extLst>
              <a:ext uri="{FF2B5EF4-FFF2-40B4-BE49-F238E27FC236}">
                <a16:creationId xmlns:a16="http://schemas.microsoft.com/office/drawing/2014/main" id="{3822E1C6-7A61-6D42-9B42-104079DE7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468" y="1384124"/>
            <a:ext cx="360985" cy="355162"/>
          </a:xfrm>
          <a:prstGeom prst="rect">
            <a:avLst/>
          </a:prstGeom>
        </p:spPr>
      </p:pic>
      <p:pic>
        <p:nvPicPr>
          <p:cNvPr id="249" name="Рисунок 248">
            <a:extLst>
              <a:ext uri="{FF2B5EF4-FFF2-40B4-BE49-F238E27FC236}">
                <a16:creationId xmlns:a16="http://schemas.microsoft.com/office/drawing/2014/main" id="{A0A4FD2B-ED24-354D-8D1D-4CB2761EC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676" y="1384124"/>
            <a:ext cx="360985" cy="355162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BE45A4E-08FE-3D48-B26B-3C7C40099859}"/>
              </a:ext>
            </a:extLst>
          </p:cNvPr>
          <p:cNvGrpSpPr/>
          <p:nvPr/>
        </p:nvGrpSpPr>
        <p:grpSpPr>
          <a:xfrm>
            <a:off x="2877551" y="1378407"/>
            <a:ext cx="930143" cy="995365"/>
            <a:chOff x="2877551" y="1378407"/>
            <a:chExt cx="930143" cy="995365"/>
          </a:xfrm>
        </p:grpSpPr>
        <p:pic>
          <p:nvPicPr>
            <p:cNvPr id="248" name="Рисунок 247">
              <a:extLst>
                <a:ext uri="{FF2B5EF4-FFF2-40B4-BE49-F238E27FC236}">
                  <a16:creationId xmlns:a16="http://schemas.microsoft.com/office/drawing/2014/main" id="{64EF9B75-556C-114A-AFDD-BDE25A18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7551" y="1378407"/>
              <a:ext cx="372630" cy="366807"/>
            </a:xfrm>
            <a:prstGeom prst="rect">
              <a:avLst/>
            </a:prstGeom>
          </p:spPr>
        </p:pic>
        <p:cxnSp>
          <p:nvCxnSpPr>
            <p:cNvPr id="251" name="Соединительная линия уступом 250">
              <a:extLst>
                <a:ext uri="{FF2B5EF4-FFF2-40B4-BE49-F238E27FC236}">
                  <a16:creationId xmlns:a16="http://schemas.microsoft.com/office/drawing/2014/main" id="{0F2354DC-8BF8-884B-9C7E-6747EF1817B2}"/>
                </a:ext>
              </a:extLst>
            </p:cNvPr>
            <p:cNvCxnSpPr>
              <a:cxnSpLocks/>
              <a:endCxn id="248" idx="2"/>
            </p:cNvCxnSpPr>
            <p:nvPr/>
          </p:nvCxnSpPr>
          <p:spPr>
            <a:xfrm rot="10800000">
              <a:off x="3063867" y="1745215"/>
              <a:ext cx="743827" cy="628557"/>
            </a:xfrm>
            <a:prstGeom prst="bentConnector2">
              <a:avLst/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207B1E8-0377-1146-8280-DFB84C51C437}"/>
              </a:ext>
            </a:extLst>
          </p:cNvPr>
          <p:cNvGrpSpPr/>
          <p:nvPr/>
        </p:nvGrpSpPr>
        <p:grpSpPr>
          <a:xfrm>
            <a:off x="5326193" y="1378407"/>
            <a:ext cx="942196" cy="995365"/>
            <a:chOff x="5326193" y="1378407"/>
            <a:chExt cx="942196" cy="995365"/>
          </a:xfrm>
        </p:grpSpPr>
        <p:pic>
          <p:nvPicPr>
            <p:cNvPr id="250" name="Рисунок 249">
              <a:extLst>
                <a:ext uri="{FF2B5EF4-FFF2-40B4-BE49-F238E27FC236}">
                  <a16:creationId xmlns:a16="http://schemas.microsoft.com/office/drawing/2014/main" id="{C6BB6A6B-F842-4B49-BCF6-50068B4AD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5759" y="1378407"/>
              <a:ext cx="372630" cy="366807"/>
            </a:xfrm>
            <a:prstGeom prst="rect">
              <a:avLst/>
            </a:prstGeom>
          </p:spPr>
        </p:pic>
        <p:cxnSp>
          <p:nvCxnSpPr>
            <p:cNvPr id="252" name="Соединительная линия уступом 251">
              <a:extLst>
                <a:ext uri="{FF2B5EF4-FFF2-40B4-BE49-F238E27FC236}">
                  <a16:creationId xmlns:a16="http://schemas.microsoft.com/office/drawing/2014/main" id="{14FF5CF5-A4D5-7343-B6AF-3AC715F3F4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6193" y="1744389"/>
              <a:ext cx="721941" cy="629383"/>
            </a:xfrm>
            <a:prstGeom prst="bentConnector3">
              <a:avLst>
                <a:gd name="adj1" fmla="val 99982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D6F6745-77A1-104C-AFF5-4CBA6ED65378}"/>
              </a:ext>
            </a:extLst>
          </p:cNvPr>
          <p:cNvGrpSpPr/>
          <p:nvPr/>
        </p:nvGrpSpPr>
        <p:grpSpPr>
          <a:xfrm>
            <a:off x="4396051" y="1378407"/>
            <a:ext cx="372630" cy="1034541"/>
            <a:chOff x="4396051" y="1378407"/>
            <a:chExt cx="372630" cy="1034541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9D8D48ED-8EED-D643-A152-2978A8206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96051" y="1378407"/>
              <a:ext cx="372630" cy="366807"/>
            </a:xfrm>
            <a:prstGeom prst="rect">
              <a:avLst/>
            </a:prstGeom>
          </p:spPr>
        </p:pic>
        <p:cxnSp>
          <p:nvCxnSpPr>
            <p:cNvPr id="253" name="Прямая соединительная линия 252">
              <a:extLst>
                <a:ext uri="{FF2B5EF4-FFF2-40B4-BE49-F238E27FC236}">
                  <a16:creationId xmlns:a16="http://schemas.microsoft.com/office/drawing/2014/main" id="{43490BAD-1F5F-0E4B-A55E-D7E9AD96219E}"/>
                </a:ext>
              </a:extLst>
            </p:cNvPr>
            <p:cNvCxnSpPr>
              <a:cxnSpLocks/>
            </p:cNvCxnSpPr>
            <p:nvPr/>
          </p:nvCxnSpPr>
          <p:spPr>
            <a:xfrm>
              <a:off x="4552424" y="1750930"/>
              <a:ext cx="0" cy="662018"/>
            </a:xfrm>
            <a:prstGeom prst="line">
              <a:avLst/>
            </a:prstGeom>
            <a:ln w="19050" cap="rnd">
              <a:solidFill>
                <a:srgbClr val="9BB9DE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4" name="Прямая соединительная линия 253">
            <a:extLst>
              <a:ext uri="{FF2B5EF4-FFF2-40B4-BE49-F238E27FC236}">
                <a16:creationId xmlns:a16="http://schemas.microsoft.com/office/drawing/2014/main" id="{5982C4BB-6B5B-9D42-9F34-E694C1D62CC0}"/>
              </a:ext>
            </a:extLst>
          </p:cNvPr>
          <p:cNvCxnSpPr>
            <a:cxnSpLocks/>
          </p:cNvCxnSpPr>
          <p:nvPr/>
        </p:nvCxnSpPr>
        <p:spPr>
          <a:xfrm flipH="1">
            <a:off x="5236751" y="3883190"/>
            <a:ext cx="1445226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>
            <a:extLst>
              <a:ext uri="{FF2B5EF4-FFF2-40B4-BE49-F238E27FC236}">
                <a16:creationId xmlns:a16="http://schemas.microsoft.com/office/drawing/2014/main" id="{EB21A57E-AD82-4C49-9810-3697A43E0FAE}"/>
              </a:ext>
            </a:extLst>
          </p:cNvPr>
          <p:cNvCxnSpPr>
            <a:cxnSpLocks/>
          </p:cNvCxnSpPr>
          <p:nvPr/>
        </p:nvCxnSpPr>
        <p:spPr>
          <a:xfrm flipH="1">
            <a:off x="2789184" y="3883190"/>
            <a:ext cx="1445226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Соединительная линия уступом 255">
            <a:extLst>
              <a:ext uri="{FF2B5EF4-FFF2-40B4-BE49-F238E27FC236}">
                <a16:creationId xmlns:a16="http://schemas.microsoft.com/office/drawing/2014/main" id="{ACE4E1CB-065D-6F40-8F8E-40F3B65E1A79}"/>
              </a:ext>
            </a:extLst>
          </p:cNvPr>
          <p:cNvCxnSpPr>
            <a:cxnSpLocks/>
            <a:stCxn id="229" idx="0"/>
            <a:endCxn id="204" idx="0"/>
          </p:cNvCxnSpPr>
          <p:nvPr/>
        </p:nvCxnSpPr>
        <p:spPr>
          <a:xfrm rot="16200000" flipH="1" flipV="1">
            <a:off x="4466170" y="1151784"/>
            <a:ext cx="9483" cy="4861596"/>
          </a:xfrm>
          <a:prstGeom prst="bentConnector3">
            <a:avLst>
              <a:gd name="adj1" fmla="val -2628124"/>
            </a:avLst>
          </a:prstGeom>
          <a:ln w="19050" cap="rnd">
            <a:solidFill>
              <a:schemeClr val="bg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1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7837BEC-3CAA-4342-AC9A-11B0C7B8C5DD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23F39232-2BF2-9D46-A734-06AACCD2A5DF}"/>
              </a:ext>
            </a:extLst>
          </p:cNvPr>
          <p:cNvSpPr/>
          <p:nvPr/>
        </p:nvSpPr>
        <p:spPr>
          <a:xfrm>
            <a:off x="-1" y="-3545"/>
            <a:ext cx="4583360" cy="5147044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DE7D0E7-0222-C343-9405-CEE8ECD78B4B}"/>
              </a:ext>
            </a:extLst>
          </p:cNvPr>
          <p:cNvSpPr/>
          <p:nvPr/>
        </p:nvSpPr>
        <p:spPr>
          <a:xfrm>
            <a:off x="4572000" y="-3544"/>
            <a:ext cx="4583360" cy="5147044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5A67A4-964D-FA4F-BECF-BB90852A6D8A}"/>
              </a:ext>
            </a:extLst>
          </p:cNvPr>
          <p:cNvSpPr txBox="1">
            <a:spLocks/>
          </p:cNvSpPr>
          <p:nvPr/>
        </p:nvSpPr>
        <p:spPr>
          <a:xfrm>
            <a:off x="382390" y="1165417"/>
            <a:ext cx="458335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800" b="1">
                <a:solidFill>
                  <a:schemeClr val="bg1"/>
                </a:solidFill>
              </a:rPr>
              <a:t>организация кода</a:t>
            </a:r>
            <a:endParaRPr lang="ru-RU" sz="180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6F71C034-6B83-4840-B366-FF7926F756E9}"/>
              </a:ext>
            </a:extLst>
          </p:cNvPr>
          <p:cNvSpPr txBox="1">
            <a:spLocks/>
          </p:cNvSpPr>
          <p:nvPr/>
        </p:nvSpPr>
        <p:spPr>
          <a:xfrm>
            <a:off x="4977108" y="1165417"/>
            <a:ext cx="4560641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800" b="1">
                <a:solidFill>
                  <a:schemeClr val="bg1"/>
                </a:solidFill>
              </a:rPr>
              <a:t>эксплуатация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F10894C-0069-E645-AA2B-CB0D4E172D3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архитектура фронта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A84ADD-BBF6-3641-BA94-CE0116D8439C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C0E01730-8A16-DD42-A39A-199D6EF3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32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0B8B460-69F1-B841-AFD0-69CD077CC5BF}"/>
              </a:ext>
            </a:extLst>
          </p:cNvPr>
          <p:cNvGrpSpPr/>
          <p:nvPr/>
        </p:nvGrpSpPr>
        <p:grpSpPr>
          <a:xfrm>
            <a:off x="468313" y="1743075"/>
            <a:ext cx="3479601" cy="692300"/>
            <a:chOff x="468313" y="1605280"/>
            <a:chExt cx="3479601" cy="692300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E8C9CCBA-C510-774B-8F54-3ECD11307FE0}"/>
                </a:ext>
              </a:extLst>
            </p:cNvPr>
            <p:cNvSpPr/>
            <p:nvPr/>
          </p:nvSpPr>
          <p:spPr>
            <a:xfrm>
              <a:off x="468313" y="1605280"/>
              <a:ext cx="3479601" cy="692300"/>
            </a:xfrm>
            <a:prstGeom prst="roundRect">
              <a:avLst>
                <a:gd name="adj" fmla="val 50000"/>
              </a:avLst>
            </a:prstGeom>
            <a:solidFill>
              <a:srgbClr val="3E475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3D24A9AF-23AE-E148-8B7B-50B0E156F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217" y="1730040"/>
              <a:ext cx="442779" cy="442779"/>
            </a:xfrm>
            <a:prstGeom prst="rect">
              <a:avLst/>
            </a:prstGeom>
          </p:spPr>
        </p:pic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43FA200-FD2E-034B-B27D-F57895EFB57C}"/>
              </a:ext>
            </a:extLst>
          </p:cNvPr>
          <p:cNvSpPr/>
          <p:nvPr/>
        </p:nvSpPr>
        <p:spPr>
          <a:xfrm>
            <a:off x="1173975" y="1777984"/>
            <a:ext cx="2043188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 err="1">
                <a:solidFill>
                  <a:schemeClr val="bg1"/>
                </a:solidFill>
              </a:rPr>
              <a:t>монорепозиторий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всех команд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AEB5313-7D7B-C547-AEC2-ECDB30FBA991}"/>
              </a:ext>
            </a:extLst>
          </p:cNvPr>
          <p:cNvGrpSpPr/>
          <p:nvPr/>
        </p:nvGrpSpPr>
        <p:grpSpPr>
          <a:xfrm>
            <a:off x="468314" y="3817065"/>
            <a:ext cx="782732" cy="782732"/>
            <a:chOff x="768135" y="3255696"/>
            <a:chExt cx="838415" cy="83841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B1CAC790-9F12-3349-9AB6-E90E3FC93CA6}"/>
                </a:ext>
              </a:extLst>
            </p:cNvPr>
            <p:cNvSpPr/>
            <p:nvPr/>
          </p:nvSpPr>
          <p:spPr>
            <a:xfrm>
              <a:off x="768135" y="3255696"/>
              <a:ext cx="838415" cy="83841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F3D61FC3-3E4A-CC49-A4D7-9D698ADEAEB3}"/>
                </a:ext>
              </a:extLst>
            </p:cNvPr>
            <p:cNvGrpSpPr/>
            <p:nvPr/>
          </p:nvGrpSpPr>
          <p:grpSpPr>
            <a:xfrm>
              <a:off x="838946" y="3362200"/>
              <a:ext cx="696792" cy="620198"/>
              <a:chOff x="859368" y="3348553"/>
              <a:chExt cx="696792" cy="620198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2D7294AF-CE51-B54C-A473-5A75BD198E1D}"/>
                  </a:ext>
                </a:extLst>
              </p:cNvPr>
              <p:cNvSpPr/>
              <p:nvPr/>
            </p:nvSpPr>
            <p:spPr>
              <a:xfrm>
                <a:off x="859368" y="3348554"/>
                <a:ext cx="465693" cy="15029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042BD6D3-2974-E848-AED6-183990C7FCFA}"/>
                  </a:ext>
                </a:extLst>
              </p:cNvPr>
              <p:cNvSpPr/>
              <p:nvPr/>
            </p:nvSpPr>
            <p:spPr>
              <a:xfrm>
                <a:off x="859369" y="3583504"/>
                <a:ext cx="173627" cy="15029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B5127FB-A226-4942-B173-FB73F5AC9D19}"/>
                  </a:ext>
                </a:extLst>
              </p:cNvPr>
              <p:cNvSpPr/>
              <p:nvPr/>
            </p:nvSpPr>
            <p:spPr>
              <a:xfrm>
                <a:off x="859368" y="3818454"/>
                <a:ext cx="465693" cy="15029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01FA61BB-74DB-D744-9A47-5625709FFE1F}"/>
                  </a:ext>
                </a:extLst>
              </p:cNvPr>
              <p:cNvSpPr/>
              <p:nvPr/>
            </p:nvSpPr>
            <p:spPr>
              <a:xfrm>
                <a:off x="1141422" y="3583504"/>
                <a:ext cx="173627" cy="15029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9A6AEB53-BDA2-4F48-AA8C-B4EA764BA82A}"/>
                  </a:ext>
                </a:extLst>
              </p:cNvPr>
              <p:cNvSpPr/>
              <p:nvPr/>
            </p:nvSpPr>
            <p:spPr>
              <a:xfrm>
                <a:off x="1416294" y="3348553"/>
                <a:ext cx="139866" cy="620198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DA42B5B-1BA3-A145-9A76-5C5E0F6D106F}"/>
              </a:ext>
            </a:extLst>
          </p:cNvPr>
          <p:cNvSpPr/>
          <p:nvPr/>
        </p:nvSpPr>
        <p:spPr>
          <a:xfrm>
            <a:off x="1367178" y="4043903"/>
            <a:ext cx="196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monolithic/layered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E7A8F32B-EB2C-5D47-B632-D11E3734D2EA}"/>
              </a:ext>
            </a:extLst>
          </p:cNvPr>
          <p:cNvSpPr txBox="1">
            <a:spLocks/>
          </p:cNvSpPr>
          <p:nvPr/>
        </p:nvSpPr>
        <p:spPr>
          <a:xfrm>
            <a:off x="6388423" y="389467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chemeClr val="bg1"/>
                </a:solidFill>
              </a:rPr>
              <a:t>было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927D6F-FC81-2B42-A8F0-E76D0AC05B3B}"/>
              </a:ext>
            </a:extLst>
          </p:cNvPr>
          <p:cNvSpPr/>
          <p:nvPr/>
        </p:nvSpPr>
        <p:spPr>
          <a:xfrm>
            <a:off x="4993619" y="1743075"/>
            <a:ext cx="4011720" cy="2400657"/>
          </a:xfrm>
          <a:prstGeom prst="rect">
            <a:avLst/>
          </a:prstGeom>
          <a:solidFill>
            <a:srgbClr val="3E4757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делим свое приложение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на бизнес-части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bg1"/>
                </a:solidFill>
              </a:rPr>
              <a:t>деплоим</a:t>
            </a:r>
            <a:r>
              <a:rPr lang="ru-RU" sz="1600" dirty="0">
                <a:solidFill>
                  <a:schemeClr val="bg1"/>
                </a:solidFill>
              </a:rPr>
              <a:t> общий код на отдельную инфраструктуру для каждого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бизнес-приложения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обслуживаем им все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запросы для всех страниц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релиз своих изменений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из своей </a:t>
            </a:r>
            <a:r>
              <a:rPr lang="ru-RU" sz="1600" dirty="0" err="1">
                <a:solidFill>
                  <a:schemeClr val="bg1"/>
                </a:solidFill>
              </a:rPr>
              <a:t>релизной</a:t>
            </a:r>
            <a:r>
              <a:rPr lang="ru-RU" sz="1600" dirty="0">
                <a:solidFill>
                  <a:schemeClr val="bg1"/>
                </a:solidFill>
              </a:rPr>
              <a:t> ветки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43CF9-3095-BC48-A87F-665B8CAA2CA2}"/>
              </a:ext>
            </a:extLst>
          </p:cNvPr>
          <p:cNvSpPr txBox="1"/>
          <p:nvPr/>
        </p:nvSpPr>
        <p:spPr>
          <a:xfrm>
            <a:off x="-412511" y="440699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ru-RU" sz="2400" dirty="0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B7BFA2FC-D33B-B740-985B-F1B33FB2DEFD}"/>
              </a:ext>
            </a:extLst>
          </p:cNvPr>
          <p:cNvSpPr/>
          <p:nvPr/>
        </p:nvSpPr>
        <p:spPr>
          <a:xfrm>
            <a:off x="468313" y="2550002"/>
            <a:ext cx="3479601" cy="692300"/>
          </a:xfrm>
          <a:prstGeom prst="roundRect">
            <a:avLst>
              <a:gd name="adj" fmla="val 50000"/>
            </a:avLst>
          </a:prstGeom>
          <a:solidFill>
            <a:srgbClr val="3E4757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40DCC4B-791C-824E-87BC-BE1DA5D9748F}"/>
              </a:ext>
            </a:extLst>
          </p:cNvPr>
          <p:cNvSpPr/>
          <p:nvPr/>
        </p:nvSpPr>
        <p:spPr>
          <a:xfrm>
            <a:off x="1251046" y="2680035"/>
            <a:ext cx="196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монолитный код</a:t>
            </a: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E24FB206-0300-454E-9324-7ED5E38A9BBA}"/>
              </a:ext>
            </a:extLst>
          </p:cNvPr>
          <p:cNvSpPr/>
          <p:nvPr/>
        </p:nvSpPr>
        <p:spPr>
          <a:xfrm>
            <a:off x="464466" y="2546931"/>
            <a:ext cx="3479601" cy="1097600"/>
          </a:xfrm>
          <a:prstGeom prst="roundRect">
            <a:avLst>
              <a:gd name="adj" fmla="val 33342"/>
            </a:avLst>
          </a:prstGeom>
          <a:solidFill>
            <a:srgbClr val="3E4757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2223FA7-4923-9C40-B2BA-8D2AF9E4E7F7}"/>
              </a:ext>
            </a:extLst>
          </p:cNvPr>
          <p:cNvSpPr/>
          <p:nvPr/>
        </p:nvSpPr>
        <p:spPr>
          <a:xfrm>
            <a:off x="1076609" y="2619326"/>
            <a:ext cx="2793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DD2F"/>
                </a:solidFill>
              </a:rPr>
              <a:t>выделяем в своих приложениях общие части и выносим </a:t>
            </a:r>
            <a:br>
              <a:rPr lang="ru-RU" sz="1400" dirty="0">
                <a:solidFill>
                  <a:srgbClr val="FFDD2F"/>
                </a:solidFill>
              </a:rPr>
            </a:br>
            <a:r>
              <a:rPr lang="ru-RU" sz="1400" dirty="0">
                <a:solidFill>
                  <a:srgbClr val="FFDD2F"/>
                </a:solidFill>
              </a:rPr>
              <a:t>в отдельные </a:t>
            </a:r>
            <a:r>
              <a:rPr lang="ru-RU" sz="1400" dirty="0" err="1">
                <a:solidFill>
                  <a:srgbClr val="FFDD2F"/>
                </a:solidFill>
              </a:rPr>
              <a:t>репозитории</a:t>
            </a:r>
            <a:r>
              <a:rPr lang="ru-RU" sz="1400" dirty="0">
                <a:solidFill>
                  <a:srgbClr val="FFDD2F"/>
                </a:solidFill>
              </a:rPr>
              <a:t> </a:t>
            </a:r>
            <a:br>
              <a:rPr lang="ru-RU" sz="1400" dirty="0">
                <a:solidFill>
                  <a:srgbClr val="FFDD2F"/>
                </a:solidFill>
              </a:rPr>
            </a:br>
            <a:r>
              <a:rPr lang="ru-RU" sz="1400" dirty="0">
                <a:solidFill>
                  <a:srgbClr val="FFDD2F"/>
                </a:solidFill>
              </a:rPr>
              <a:t>и пакеты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E060331-41C9-8945-BAB8-CDB59527A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61" y="2669192"/>
            <a:ext cx="442779" cy="44277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F959C83-C3B6-3449-B196-50BB225FF976}"/>
              </a:ext>
            </a:extLst>
          </p:cNvPr>
          <p:cNvSpPr txBox="1"/>
          <p:nvPr/>
        </p:nvSpPr>
        <p:spPr>
          <a:xfrm>
            <a:off x="-412511" y="632794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ru-RU" sz="24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E49A91D-F5E2-2945-9708-C3053A818357}"/>
              </a:ext>
            </a:extLst>
          </p:cNvPr>
          <p:cNvGrpSpPr/>
          <p:nvPr/>
        </p:nvGrpSpPr>
        <p:grpSpPr>
          <a:xfrm>
            <a:off x="464466" y="3812203"/>
            <a:ext cx="3792728" cy="787594"/>
            <a:chOff x="464466" y="5664911"/>
            <a:chExt cx="3792728" cy="787594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7CD34341-6EE1-B64E-A8DB-74872FCB4457}"/>
                </a:ext>
              </a:extLst>
            </p:cNvPr>
            <p:cNvSpPr/>
            <p:nvPr/>
          </p:nvSpPr>
          <p:spPr>
            <a:xfrm>
              <a:off x="464466" y="5664911"/>
              <a:ext cx="3721549" cy="787594"/>
            </a:xfrm>
            <a:prstGeom prst="rect">
              <a:avLst/>
            </a:prstGeom>
            <a:solidFill>
              <a:srgbClr val="75A3C8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CF701464-AD37-A441-A35B-C7E3D321DE8A}"/>
                </a:ext>
              </a:extLst>
            </p:cNvPr>
            <p:cNvGrpSpPr/>
            <p:nvPr/>
          </p:nvGrpSpPr>
          <p:grpSpPr>
            <a:xfrm>
              <a:off x="468314" y="5669773"/>
              <a:ext cx="3788880" cy="782732"/>
              <a:chOff x="468314" y="5669773"/>
              <a:chExt cx="3788880" cy="782732"/>
            </a:xfrm>
          </p:grpSpPr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F1415365-B0BB-3141-8B9D-9205BE091173}"/>
                  </a:ext>
                </a:extLst>
              </p:cNvPr>
              <p:cNvSpPr/>
              <p:nvPr/>
            </p:nvSpPr>
            <p:spPr>
              <a:xfrm>
                <a:off x="468314" y="5669773"/>
                <a:ext cx="782732" cy="78273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1D665AA3-29C3-104E-A980-BA14E134FE2F}"/>
                  </a:ext>
                </a:extLst>
              </p:cNvPr>
              <p:cNvSpPr/>
              <p:nvPr/>
            </p:nvSpPr>
            <p:spPr>
              <a:xfrm>
                <a:off x="534422" y="5769205"/>
                <a:ext cx="434764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5D76A812-5F8A-464A-A079-0009B80D3A6E}"/>
                  </a:ext>
                </a:extLst>
              </p:cNvPr>
              <p:cNvSpPr/>
              <p:nvPr/>
            </p:nvSpPr>
            <p:spPr>
              <a:xfrm>
                <a:off x="534423" y="5988551"/>
                <a:ext cx="162096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:a16="http://schemas.microsoft.com/office/drawing/2014/main" id="{3544FA04-7696-E248-9D3E-E4BF230F9EA7}"/>
                  </a:ext>
                </a:extLst>
              </p:cNvPr>
              <p:cNvSpPr/>
              <p:nvPr/>
            </p:nvSpPr>
            <p:spPr>
              <a:xfrm>
                <a:off x="534422" y="6207897"/>
                <a:ext cx="434764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BDED4EF6-A4E8-BC4D-8477-327EA8BA8762}"/>
                  </a:ext>
                </a:extLst>
              </p:cNvPr>
              <p:cNvSpPr/>
              <p:nvPr/>
            </p:nvSpPr>
            <p:spPr>
              <a:xfrm>
                <a:off x="797744" y="5988551"/>
                <a:ext cx="162096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id="{98982A0D-1139-674F-AEA5-48BFD84498CF}"/>
                  </a:ext>
                </a:extLst>
              </p:cNvPr>
              <p:cNvSpPr/>
              <p:nvPr/>
            </p:nvSpPr>
            <p:spPr>
              <a:xfrm>
                <a:off x="1054360" y="5769204"/>
                <a:ext cx="130577" cy="579008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391E3B74-B9A1-8B45-A690-EB13C4257716}"/>
                  </a:ext>
                </a:extLst>
              </p:cNvPr>
              <p:cNvSpPr/>
              <p:nvPr/>
            </p:nvSpPr>
            <p:spPr>
              <a:xfrm>
                <a:off x="2291679" y="5896611"/>
                <a:ext cx="19655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monolithic/layered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5E155062-3A05-AE40-8593-2B2AAFBC11DF}"/>
                  </a:ext>
                </a:extLst>
              </p:cNvPr>
              <p:cNvSpPr/>
              <p:nvPr/>
            </p:nvSpPr>
            <p:spPr>
              <a:xfrm>
                <a:off x="1533882" y="5769205"/>
                <a:ext cx="434764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E6AF0280-EF5D-4B4E-89B0-9EB361E10C32}"/>
                  </a:ext>
                </a:extLst>
              </p:cNvPr>
              <p:cNvSpPr/>
              <p:nvPr/>
            </p:nvSpPr>
            <p:spPr>
              <a:xfrm>
                <a:off x="1533882" y="6207897"/>
                <a:ext cx="434764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5D016181-ECFE-7B42-ABE9-FE329F6093DE}"/>
                  </a:ext>
                </a:extLst>
              </p:cNvPr>
              <p:cNvSpPr/>
              <p:nvPr/>
            </p:nvSpPr>
            <p:spPr>
              <a:xfrm>
                <a:off x="1533882" y="5988551"/>
                <a:ext cx="434764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9B6C6ACE-20C5-BE4A-8502-FB74D32F231D}"/>
                  </a:ext>
                </a:extLst>
              </p:cNvPr>
              <p:cNvCxnSpPr>
                <a:cxnSpLocks/>
                <a:stCxn id="62" idx="3"/>
                <a:endCxn id="71" idx="1"/>
              </p:cNvCxnSpPr>
              <p:nvPr/>
            </p:nvCxnSpPr>
            <p:spPr>
              <a:xfrm flipV="1">
                <a:off x="1251046" y="5839363"/>
                <a:ext cx="282836" cy="2217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>
                <a:extLst>
                  <a:ext uri="{FF2B5EF4-FFF2-40B4-BE49-F238E27FC236}">
                    <a16:creationId xmlns:a16="http://schemas.microsoft.com/office/drawing/2014/main" id="{F2780C9C-9A51-0D4D-86E0-DA7A14D1443C}"/>
                  </a:ext>
                </a:extLst>
              </p:cNvPr>
              <p:cNvCxnSpPr>
                <a:cxnSpLocks/>
                <a:stCxn id="62" idx="3"/>
              </p:cNvCxnSpPr>
              <p:nvPr/>
            </p:nvCxnSpPr>
            <p:spPr>
              <a:xfrm>
                <a:off x="1251046" y="6061139"/>
                <a:ext cx="282836" cy="1107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>
                <a:extLst>
                  <a:ext uri="{FF2B5EF4-FFF2-40B4-BE49-F238E27FC236}">
                    <a16:creationId xmlns:a16="http://schemas.microsoft.com/office/drawing/2014/main" id="{9FCEFC6C-5F73-1640-8EDE-FC76FB041834}"/>
                  </a:ext>
                </a:extLst>
              </p:cNvPr>
              <p:cNvCxnSpPr>
                <a:cxnSpLocks/>
                <a:stCxn id="62" idx="3"/>
                <a:endCxn id="72" idx="1"/>
              </p:cNvCxnSpPr>
              <p:nvPr/>
            </p:nvCxnSpPr>
            <p:spPr>
              <a:xfrm>
                <a:off x="1251046" y="6061139"/>
                <a:ext cx="282836" cy="21691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56DD4456-BA36-EA48-8183-BC926DFD658F}"/>
              </a:ext>
            </a:extLst>
          </p:cNvPr>
          <p:cNvSpPr txBox="1">
            <a:spLocks/>
          </p:cNvSpPr>
          <p:nvPr/>
        </p:nvSpPr>
        <p:spPr>
          <a:xfrm>
            <a:off x="6396378" y="389467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rgbClr val="FFDD2F"/>
                </a:solidFill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1830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EBA47-DE7B-544C-914D-77596ADC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2AE0CE1-4E47-5F4F-9547-2905190B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1E8A573-C592-2343-88E2-3B90ACFF7A4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8038-9199-7748-BD34-340A6C588ECB}"/>
              </a:ext>
            </a:extLst>
          </p:cNvPr>
          <p:cNvSpPr txBox="1">
            <a:spLocks/>
          </p:cNvSpPr>
          <p:nvPr/>
        </p:nvSpPr>
        <p:spPr>
          <a:xfrm>
            <a:off x="364210" y="46186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pPr/>
              <a:t>33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8949545D-B59F-9B4D-ACC0-BC22BCD3D166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структура команды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BFA88AB1-C147-7B42-AE34-01FEBBF0ED59}"/>
              </a:ext>
            </a:extLst>
          </p:cNvPr>
          <p:cNvSpPr txBox="1">
            <a:spLocks/>
          </p:cNvSpPr>
          <p:nvPr/>
        </p:nvSpPr>
        <p:spPr>
          <a:xfrm>
            <a:off x="6388423" y="389467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chemeClr val="bg1"/>
                </a:solidFill>
              </a:rPr>
              <a:t>было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4F963F7D-FBEF-834C-BFE2-B405603B29BF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endParaRPr lang="ru-RU" sz="1800" dirty="0">
              <a:solidFill>
                <a:schemeClr val="bg1"/>
              </a:solidFill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F7BF00B-1CF9-784B-A124-46E05264DCAC}"/>
              </a:ext>
            </a:extLst>
          </p:cNvPr>
          <p:cNvGrpSpPr/>
          <p:nvPr/>
        </p:nvGrpSpPr>
        <p:grpSpPr>
          <a:xfrm>
            <a:off x="3191453" y="2460000"/>
            <a:ext cx="2709895" cy="624620"/>
            <a:chOff x="2952205" y="2648671"/>
            <a:chExt cx="5283620" cy="1217853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39AD35AE-3CA9-2C4F-B28E-E4BC7EA04AEA}"/>
                </a:ext>
              </a:extLst>
            </p:cNvPr>
            <p:cNvGrpSpPr/>
            <p:nvPr/>
          </p:nvGrpSpPr>
          <p:grpSpPr>
            <a:xfrm>
              <a:off x="5172884" y="2648671"/>
              <a:ext cx="864948" cy="816543"/>
              <a:chOff x="5172884" y="2835889"/>
              <a:chExt cx="864948" cy="816543"/>
            </a:xfrm>
          </p:grpSpPr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id="{854E7481-E552-EE4E-8E5A-78580C19D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2884" y="2835889"/>
                <a:ext cx="735715" cy="723849"/>
              </a:xfrm>
              <a:prstGeom prst="rect">
                <a:avLst/>
              </a:prstGeom>
            </p:spPr>
          </p:pic>
          <p:pic>
            <p:nvPicPr>
              <p:cNvPr id="92" name="Рисунок 91">
                <a:extLst>
                  <a:ext uri="{FF2B5EF4-FFF2-40B4-BE49-F238E27FC236}">
                    <a16:creationId xmlns:a16="http://schemas.microsoft.com/office/drawing/2014/main" id="{6433E387-A9D7-A942-82FD-17915CA92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0533" y="3355133"/>
                <a:ext cx="297299" cy="297299"/>
              </a:xfrm>
              <a:prstGeom prst="rect">
                <a:avLst/>
              </a:prstGeom>
            </p:spPr>
          </p:pic>
        </p:grpSp>
        <p:sp>
          <p:nvSpPr>
            <p:cNvPr id="90" name="Content Placeholder 8">
              <a:extLst>
                <a:ext uri="{FF2B5EF4-FFF2-40B4-BE49-F238E27FC236}">
                  <a16:creationId xmlns:a16="http://schemas.microsoft.com/office/drawing/2014/main" id="{D838A21F-635B-7241-A1FE-72C151173182}"/>
                </a:ext>
              </a:extLst>
            </p:cNvPr>
            <p:cNvSpPr txBox="1">
              <a:spLocks/>
            </p:cNvSpPr>
            <p:nvPr/>
          </p:nvSpPr>
          <p:spPr>
            <a:xfrm>
              <a:off x="2952205" y="3426660"/>
              <a:ext cx="5283620" cy="43986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900"/>
                </a:lnSpc>
                <a:buNone/>
              </a:pPr>
              <a:r>
                <a:rPr lang="ru-RU" sz="1400" b="1" dirty="0">
                  <a:solidFill>
                    <a:srgbClr val="9BB9DE"/>
                  </a:solidFill>
                </a:rPr>
                <a:t>руководитель разработки</a:t>
              </a:r>
              <a:endParaRPr lang="en-US" sz="1400" b="1" dirty="0">
                <a:solidFill>
                  <a:srgbClr val="9BB9DE"/>
                </a:solidFill>
              </a:endParaRP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2F81FBC-1284-FC46-B0C9-280FBEC8CD68}"/>
              </a:ext>
            </a:extLst>
          </p:cNvPr>
          <p:cNvGrpSpPr/>
          <p:nvPr/>
        </p:nvGrpSpPr>
        <p:grpSpPr>
          <a:xfrm>
            <a:off x="1174143" y="3587324"/>
            <a:ext cx="1934118" cy="1225934"/>
            <a:chOff x="1127665" y="2463590"/>
            <a:chExt cx="2591439" cy="164257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155FA468-BE28-034F-901E-A0C6634FA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7298" y="3619894"/>
              <a:ext cx="488914" cy="481028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36945B97-C7C3-434C-8B1B-E90418D9B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7922" y="3615385"/>
              <a:ext cx="391210" cy="297029"/>
            </a:xfrm>
            <a:prstGeom prst="rect">
              <a:avLst/>
            </a:prstGeom>
          </p:spPr>
        </p:pic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2E307C2D-3995-AC49-8E30-F4428F635F8D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04" name="Рисунок 103">
                <a:extLst>
                  <a:ext uri="{FF2B5EF4-FFF2-40B4-BE49-F238E27FC236}">
                    <a16:creationId xmlns:a16="http://schemas.microsoft.com/office/drawing/2014/main" id="{2E5500FE-48C0-5C46-9B01-F2005871A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05" name="Content Placeholder 8">
                <a:extLst>
                  <a:ext uri="{FF2B5EF4-FFF2-40B4-BE49-F238E27FC236}">
                    <a16:creationId xmlns:a16="http://schemas.microsoft.com/office/drawing/2014/main" id="{A6E4F89B-18AB-2546-B92F-382A157FA6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26F83AF6-F7D3-884C-BCBF-6234A61B31F4}"/>
                </a:ext>
              </a:extLst>
            </p:cNvPr>
            <p:cNvGrpSpPr/>
            <p:nvPr/>
          </p:nvGrpSpPr>
          <p:grpSpPr>
            <a:xfrm>
              <a:off x="1127665" y="3022914"/>
              <a:ext cx="1664193" cy="488152"/>
              <a:chOff x="296743" y="3022914"/>
              <a:chExt cx="1664193" cy="488152"/>
            </a:xfrm>
          </p:grpSpPr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id="{77C271B3-1979-EB49-8022-929B0FC1B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022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04AEC248-85DC-DA40-A289-457F874B1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881" y="3030038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03" name="Рисунок 102">
                <a:extLst>
                  <a:ext uri="{FF2B5EF4-FFF2-40B4-BE49-F238E27FC236}">
                    <a16:creationId xmlns:a16="http://schemas.microsoft.com/office/drawing/2014/main" id="{CD9D26B4-6B33-D247-9636-29A36FE10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743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67204FCE-6D59-0F45-BA1D-A1249653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020" y="3625137"/>
              <a:ext cx="488914" cy="481028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9216070-F9CE-9546-8028-079687D71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998" y="3601689"/>
              <a:ext cx="391210" cy="297029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44A94BC4-5E3F-1A4A-99A7-50490905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6222" y="3022914"/>
              <a:ext cx="488914" cy="481028"/>
            </a:xfrm>
            <a:prstGeom prst="rect">
              <a:avLst/>
            </a:prstGeom>
          </p:spPr>
        </p:pic>
      </p:grp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0CF63D20-8A2D-714C-A409-D925FA46C53C}"/>
              </a:ext>
            </a:extLst>
          </p:cNvPr>
          <p:cNvCxnSpPr>
            <a:cxnSpLocks/>
          </p:cNvCxnSpPr>
          <p:nvPr/>
        </p:nvCxnSpPr>
        <p:spPr>
          <a:xfrm>
            <a:off x="4552424" y="3125165"/>
            <a:ext cx="0" cy="401563"/>
          </a:xfrm>
          <a:prstGeom prst="line">
            <a:avLst/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E1118AC8-DF2C-A44D-BB68-9E6C99BE689E}"/>
              </a:ext>
            </a:extLst>
          </p:cNvPr>
          <p:cNvGrpSpPr/>
          <p:nvPr/>
        </p:nvGrpSpPr>
        <p:grpSpPr>
          <a:xfrm>
            <a:off x="3974278" y="3577841"/>
            <a:ext cx="1652781" cy="1225934"/>
            <a:chOff x="1504616" y="2463590"/>
            <a:chExt cx="2214488" cy="1642575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E358C208-498D-3C44-8FE9-82F8FA1CB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7298" y="3619894"/>
              <a:ext cx="488914" cy="481028"/>
            </a:xfrm>
            <a:prstGeom prst="rect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A4E6F7E4-CA73-1A46-8BD5-782685AE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7922" y="3615385"/>
              <a:ext cx="391210" cy="297029"/>
            </a:xfrm>
            <a:prstGeom prst="rect">
              <a:avLst/>
            </a:prstGeom>
          </p:spPr>
        </p:pic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7B68E492-940C-774F-8D40-D4319E919AF4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17" name="Рисунок 116">
                <a:extLst>
                  <a:ext uri="{FF2B5EF4-FFF2-40B4-BE49-F238E27FC236}">
                    <a16:creationId xmlns:a16="http://schemas.microsoft.com/office/drawing/2014/main" id="{EE2EE508-BB14-9746-BB41-B75292C45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18" name="Content Placeholder 8">
                <a:extLst>
                  <a:ext uri="{FF2B5EF4-FFF2-40B4-BE49-F238E27FC236}">
                    <a16:creationId xmlns:a16="http://schemas.microsoft.com/office/drawing/2014/main" id="{7E5F5FDF-48AB-8F4B-8B6A-34AD46A57A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696FE145-130C-3443-ACA9-7D5B4C466FAE}"/>
                </a:ext>
              </a:extLst>
            </p:cNvPr>
            <p:cNvGrpSpPr/>
            <p:nvPr/>
          </p:nvGrpSpPr>
          <p:grpSpPr>
            <a:xfrm>
              <a:off x="1504616" y="3022914"/>
              <a:ext cx="1664193" cy="488152"/>
              <a:chOff x="673694" y="3022914"/>
              <a:chExt cx="1664193" cy="488152"/>
            </a:xfrm>
          </p:grpSpPr>
          <p:pic>
            <p:nvPicPr>
              <p:cNvPr id="114" name="Рисунок 113">
                <a:extLst>
                  <a:ext uri="{FF2B5EF4-FFF2-40B4-BE49-F238E27FC236}">
                    <a16:creationId xmlns:a16="http://schemas.microsoft.com/office/drawing/2014/main" id="{8B96B5B2-C5D1-DB47-9F6F-3FCFDB7C8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972" y="3022914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115" name="Рисунок 114">
                <a:extLst>
                  <a:ext uri="{FF2B5EF4-FFF2-40B4-BE49-F238E27FC236}">
                    <a16:creationId xmlns:a16="http://schemas.microsoft.com/office/drawing/2014/main" id="{37CB02BA-0D79-C04F-85C9-7E0C8415E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0831" y="3030038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116" name="Рисунок 115">
                <a:extLst>
                  <a:ext uri="{FF2B5EF4-FFF2-40B4-BE49-F238E27FC236}">
                    <a16:creationId xmlns:a16="http://schemas.microsoft.com/office/drawing/2014/main" id="{57ACA9A8-6E9E-4D48-A181-4A8478C37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694" y="3030038"/>
                <a:ext cx="488915" cy="481028"/>
              </a:xfrm>
              <a:prstGeom prst="rect">
                <a:avLst/>
              </a:prstGeom>
            </p:spPr>
          </p:pic>
        </p:grp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B7F55672-680F-FD4D-BF23-C7477AAFD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020" y="3625137"/>
              <a:ext cx="488914" cy="481028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737BC086-4AA4-8344-B5E7-0C5212FE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998" y="3601689"/>
              <a:ext cx="391210" cy="297029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839330C-56F4-5F4C-B257-9296C70CD515}"/>
              </a:ext>
            </a:extLst>
          </p:cNvPr>
          <p:cNvGrpSpPr/>
          <p:nvPr/>
        </p:nvGrpSpPr>
        <p:grpSpPr>
          <a:xfrm>
            <a:off x="6317076" y="3577841"/>
            <a:ext cx="1652781" cy="1225934"/>
            <a:chOff x="1504616" y="2463590"/>
            <a:chExt cx="2214488" cy="1642575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92F0870-26F8-D445-A93E-501E88715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7298" y="3619894"/>
              <a:ext cx="488914" cy="481028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2384675F-61A1-1C41-A036-B331EEB6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7922" y="3615385"/>
              <a:ext cx="391210" cy="297029"/>
            </a:xfrm>
            <a:prstGeom prst="rect">
              <a:avLst/>
            </a:prstGeom>
          </p:spPr>
        </p:pic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81F7B95E-7392-BB4D-8585-9BBA8A1ABBE5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29" name="Рисунок 128">
                <a:extLst>
                  <a:ext uri="{FF2B5EF4-FFF2-40B4-BE49-F238E27FC236}">
                    <a16:creationId xmlns:a16="http://schemas.microsoft.com/office/drawing/2014/main" id="{331FE338-FA9B-A64E-AC37-37671CC48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30" name="Content Placeholder 8">
                <a:extLst>
                  <a:ext uri="{FF2B5EF4-FFF2-40B4-BE49-F238E27FC236}">
                    <a16:creationId xmlns:a16="http://schemas.microsoft.com/office/drawing/2014/main" id="{40A36F73-6E53-D844-8978-FF7C7D80AD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633CF3AD-83AB-B540-B629-878262752A1B}"/>
                </a:ext>
              </a:extLst>
            </p:cNvPr>
            <p:cNvGrpSpPr/>
            <p:nvPr/>
          </p:nvGrpSpPr>
          <p:grpSpPr>
            <a:xfrm>
              <a:off x="1504616" y="3022914"/>
              <a:ext cx="1664193" cy="488152"/>
              <a:chOff x="673694" y="3022914"/>
              <a:chExt cx="1664193" cy="488152"/>
            </a:xfrm>
          </p:grpSpPr>
          <p:pic>
            <p:nvPicPr>
              <p:cNvPr id="126" name="Рисунок 125">
                <a:extLst>
                  <a:ext uri="{FF2B5EF4-FFF2-40B4-BE49-F238E27FC236}">
                    <a16:creationId xmlns:a16="http://schemas.microsoft.com/office/drawing/2014/main" id="{DF292D0F-A37B-024A-B754-016468DDA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972" y="3022914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127" name="Рисунок 126">
                <a:extLst>
                  <a:ext uri="{FF2B5EF4-FFF2-40B4-BE49-F238E27FC236}">
                    <a16:creationId xmlns:a16="http://schemas.microsoft.com/office/drawing/2014/main" id="{E6D3141C-C4FA-7F49-9575-BF24CCFD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0831" y="3030038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128" name="Рисунок 127">
                <a:extLst>
                  <a:ext uri="{FF2B5EF4-FFF2-40B4-BE49-F238E27FC236}">
                    <a16:creationId xmlns:a16="http://schemas.microsoft.com/office/drawing/2014/main" id="{560312E9-63F2-F643-9F27-DA30059C2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694" y="3030038"/>
                <a:ext cx="488915" cy="481028"/>
              </a:xfrm>
              <a:prstGeom prst="rect">
                <a:avLst/>
              </a:prstGeom>
            </p:spPr>
          </p:pic>
        </p:grp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A8A06AD4-C009-B745-8C58-593C696A8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020" y="3625137"/>
              <a:ext cx="488914" cy="481028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38A6C747-D20D-4F42-902F-19683750D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998" y="3601689"/>
              <a:ext cx="391210" cy="297029"/>
            </a:xfrm>
            <a:prstGeom prst="rect">
              <a:avLst/>
            </a:prstGeom>
          </p:spPr>
        </p:pic>
      </p:grpSp>
      <p:cxnSp>
        <p:nvCxnSpPr>
          <p:cNvPr id="132" name="Соединительная линия уступом 131">
            <a:extLst>
              <a:ext uri="{FF2B5EF4-FFF2-40B4-BE49-F238E27FC236}">
                <a16:creationId xmlns:a16="http://schemas.microsoft.com/office/drawing/2014/main" id="{DA73A82A-55EF-BE43-A7B6-C91D7756BA3D}"/>
              </a:ext>
            </a:extLst>
          </p:cNvPr>
          <p:cNvCxnSpPr>
            <a:cxnSpLocks/>
            <a:stCxn id="91" idx="3"/>
          </p:cNvCxnSpPr>
          <p:nvPr/>
        </p:nvCxnSpPr>
        <p:spPr>
          <a:xfrm>
            <a:off x="4707746" y="2645626"/>
            <a:ext cx="2851399" cy="1246195"/>
          </a:xfrm>
          <a:prstGeom prst="bentConnector3">
            <a:avLst>
              <a:gd name="adj1" fmla="val 114137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>
            <a:extLst>
              <a:ext uri="{FF2B5EF4-FFF2-40B4-BE49-F238E27FC236}">
                <a16:creationId xmlns:a16="http://schemas.microsoft.com/office/drawing/2014/main" id="{82258656-64F5-3146-9509-CB4FCB597DC7}"/>
              </a:ext>
            </a:extLst>
          </p:cNvPr>
          <p:cNvCxnSpPr>
            <a:cxnSpLocks/>
            <a:endCxn id="104" idx="1"/>
          </p:cNvCxnSpPr>
          <p:nvPr/>
        </p:nvCxnSpPr>
        <p:spPr>
          <a:xfrm rot="10800000" flipV="1">
            <a:off x="1857664" y="2650018"/>
            <a:ext cx="2472748" cy="1116814"/>
          </a:xfrm>
          <a:prstGeom prst="bentConnector3">
            <a:avLst>
              <a:gd name="adj1" fmla="val 109245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Соединительная линия уступом 133">
            <a:extLst>
              <a:ext uri="{FF2B5EF4-FFF2-40B4-BE49-F238E27FC236}">
                <a16:creationId xmlns:a16="http://schemas.microsoft.com/office/drawing/2014/main" id="{6634482F-D6E7-0947-B649-946408E8B119}"/>
              </a:ext>
            </a:extLst>
          </p:cNvPr>
          <p:cNvCxnSpPr>
            <a:cxnSpLocks/>
          </p:cNvCxnSpPr>
          <p:nvPr/>
        </p:nvCxnSpPr>
        <p:spPr>
          <a:xfrm rot="10800000">
            <a:off x="3821496" y="1750932"/>
            <a:ext cx="625712" cy="621593"/>
          </a:xfrm>
          <a:prstGeom prst="bentConnector3">
            <a:avLst>
              <a:gd name="adj1" fmla="val 99445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>
            <a:extLst>
              <a:ext uri="{FF2B5EF4-FFF2-40B4-BE49-F238E27FC236}">
                <a16:creationId xmlns:a16="http://schemas.microsoft.com/office/drawing/2014/main" id="{420D041F-FB5E-6642-A1C1-84CB399A28D9}"/>
              </a:ext>
            </a:extLst>
          </p:cNvPr>
          <p:cNvCxnSpPr>
            <a:cxnSpLocks/>
          </p:cNvCxnSpPr>
          <p:nvPr/>
        </p:nvCxnSpPr>
        <p:spPr>
          <a:xfrm flipV="1">
            <a:off x="4611174" y="1744389"/>
            <a:ext cx="721941" cy="629383"/>
          </a:xfrm>
          <a:prstGeom prst="bentConnector3">
            <a:avLst>
              <a:gd name="adj1" fmla="val 99982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3D553C39-3E38-0D48-92FE-4ACE94770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798" y="1384124"/>
            <a:ext cx="360985" cy="35516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C63E8355-3537-0748-BDF8-FE2CBA6EC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211" y="1384124"/>
            <a:ext cx="360985" cy="35516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92D51FA9-0910-7046-AE26-536C3E25A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623" y="1384124"/>
            <a:ext cx="360985" cy="355162"/>
          </a:xfrm>
          <a:prstGeom prst="rect">
            <a:avLst/>
          </a:prstGeom>
        </p:spPr>
      </p:pic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A7703CB8-E9C6-BE4C-88DB-CA2B3F4365D8}"/>
              </a:ext>
            </a:extLst>
          </p:cNvPr>
          <p:cNvGrpSpPr/>
          <p:nvPr/>
        </p:nvGrpSpPr>
        <p:grpSpPr>
          <a:xfrm>
            <a:off x="4012511" y="932342"/>
            <a:ext cx="1451960" cy="419891"/>
            <a:chOff x="-1689531" y="1228832"/>
            <a:chExt cx="1451960" cy="419891"/>
          </a:xfrm>
        </p:grpSpPr>
        <p:sp>
          <p:nvSpPr>
            <p:cNvPr id="152" name="Content Placeholder 8">
              <a:extLst>
                <a:ext uri="{FF2B5EF4-FFF2-40B4-BE49-F238E27FC236}">
                  <a16:creationId xmlns:a16="http://schemas.microsoft.com/office/drawing/2014/main" id="{146D650E-BD7D-BE48-8C7F-2FE3F3E27CCE}"/>
                </a:ext>
              </a:extLst>
            </p:cNvPr>
            <p:cNvSpPr txBox="1">
              <a:spLocks/>
            </p:cNvSpPr>
            <p:nvPr/>
          </p:nvSpPr>
          <p:spPr>
            <a:xfrm>
              <a:off x="-1563748" y="1291056"/>
              <a:ext cx="1326177" cy="3576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rgbClr val="FFDD2F"/>
                  </a:solidFill>
                </a:rPr>
                <a:t>customers</a:t>
              </a:r>
            </a:p>
          </p:txBody>
        </p: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1C471E67-FF08-6145-8EC9-7C9A06C127F4}"/>
                </a:ext>
              </a:extLst>
            </p:cNvPr>
            <p:cNvGrpSpPr/>
            <p:nvPr/>
          </p:nvGrpSpPr>
          <p:grpSpPr>
            <a:xfrm rot="16200000">
              <a:off x="-1699148" y="1238449"/>
              <a:ext cx="270799" cy="251565"/>
              <a:chOff x="3188824" y="634212"/>
              <a:chExt cx="558574" cy="518900"/>
            </a:xfrm>
          </p:grpSpPr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:a16="http://schemas.microsoft.com/office/drawing/2014/main" id="{C7E2252A-EA1A-DF41-9B3E-80615D6AA19E}"/>
                  </a:ext>
                </a:extLst>
              </p:cNvPr>
              <p:cNvCxnSpPr/>
              <p:nvPr/>
            </p:nvCxnSpPr>
            <p:spPr>
              <a:xfrm flipV="1">
                <a:off x="3188824" y="634212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>
                <a:extLst>
                  <a:ext uri="{FF2B5EF4-FFF2-40B4-BE49-F238E27FC236}">
                    <a16:creationId xmlns:a16="http://schemas.microsoft.com/office/drawing/2014/main" id="{9B74C1A7-40CD-4845-962D-315EEC2730E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646071" y="1051785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>
                <a:extLst>
                  <a:ext uri="{FF2B5EF4-FFF2-40B4-BE49-F238E27FC236}">
                    <a16:creationId xmlns:a16="http://schemas.microsoft.com/office/drawing/2014/main" id="{6C156AE5-A91E-7E40-84D5-7B188D5358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3016" y="754240"/>
                <a:ext cx="122410" cy="147117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D6AB69CB-A5AA-8643-B8FE-083A35E02B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881" y="1378407"/>
            <a:ext cx="372630" cy="366807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9B28886D-785D-3B47-97F8-508AE4B8B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6051" y="1378407"/>
            <a:ext cx="372630" cy="366807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4212D198-9B0B-7343-9389-823888248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759" y="1378406"/>
            <a:ext cx="373029" cy="367200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02131F5C-E56A-D142-B60A-2F430DA48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468" y="1384124"/>
            <a:ext cx="360985" cy="35516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1EF45BD0-AAA4-8248-92D4-10AA79493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7551" y="1378407"/>
            <a:ext cx="372630" cy="366807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EEB54D77-F232-7047-9E55-7785B56D9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676" y="1384124"/>
            <a:ext cx="360985" cy="355162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D7DFC966-2237-3548-8C28-DB94A6CF55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759" y="1378407"/>
            <a:ext cx="372630" cy="366807"/>
          </a:xfrm>
          <a:prstGeom prst="rect">
            <a:avLst/>
          </a:prstGeom>
        </p:spPr>
      </p:pic>
      <p:cxnSp>
        <p:nvCxnSpPr>
          <p:cNvPr id="161" name="Соединительная линия уступом 160">
            <a:extLst>
              <a:ext uri="{FF2B5EF4-FFF2-40B4-BE49-F238E27FC236}">
                <a16:creationId xmlns:a16="http://schemas.microsoft.com/office/drawing/2014/main" id="{98300B35-E959-7C4D-9792-9D7AC2014DCA}"/>
              </a:ext>
            </a:extLst>
          </p:cNvPr>
          <p:cNvCxnSpPr>
            <a:cxnSpLocks/>
            <a:endCxn id="158" idx="2"/>
          </p:cNvCxnSpPr>
          <p:nvPr/>
        </p:nvCxnSpPr>
        <p:spPr>
          <a:xfrm rot="10800000">
            <a:off x="3063867" y="1745215"/>
            <a:ext cx="743827" cy="628557"/>
          </a:xfrm>
          <a:prstGeom prst="bentConnector2">
            <a:avLst/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Соединительная линия уступом 162">
            <a:extLst>
              <a:ext uri="{FF2B5EF4-FFF2-40B4-BE49-F238E27FC236}">
                <a16:creationId xmlns:a16="http://schemas.microsoft.com/office/drawing/2014/main" id="{4C2FAF87-15C1-104E-A2AD-3351C83158ED}"/>
              </a:ext>
            </a:extLst>
          </p:cNvPr>
          <p:cNvCxnSpPr>
            <a:cxnSpLocks/>
          </p:cNvCxnSpPr>
          <p:nvPr/>
        </p:nvCxnSpPr>
        <p:spPr>
          <a:xfrm flipV="1">
            <a:off x="5326193" y="1744389"/>
            <a:ext cx="721941" cy="629383"/>
          </a:xfrm>
          <a:prstGeom prst="bentConnector3">
            <a:avLst>
              <a:gd name="adj1" fmla="val 99982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0BEDEF2B-2C34-B649-B281-529BB0650BBA}"/>
              </a:ext>
            </a:extLst>
          </p:cNvPr>
          <p:cNvCxnSpPr>
            <a:cxnSpLocks/>
          </p:cNvCxnSpPr>
          <p:nvPr/>
        </p:nvCxnSpPr>
        <p:spPr>
          <a:xfrm>
            <a:off x="4552424" y="1750930"/>
            <a:ext cx="0" cy="662018"/>
          </a:xfrm>
          <a:prstGeom prst="line">
            <a:avLst/>
          </a:prstGeom>
          <a:ln w="19050" cap="rnd">
            <a:solidFill>
              <a:srgbClr val="9BB9DE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id="{3EA1DBB5-F9C9-2144-A0DC-FB117FEC65D3}"/>
              </a:ext>
            </a:extLst>
          </p:cNvPr>
          <p:cNvCxnSpPr>
            <a:cxnSpLocks/>
          </p:cNvCxnSpPr>
          <p:nvPr/>
        </p:nvCxnSpPr>
        <p:spPr>
          <a:xfrm flipH="1">
            <a:off x="5236751" y="3883190"/>
            <a:ext cx="1445226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>
            <a:extLst>
              <a:ext uri="{FF2B5EF4-FFF2-40B4-BE49-F238E27FC236}">
                <a16:creationId xmlns:a16="http://schemas.microsoft.com/office/drawing/2014/main" id="{D4107417-9A57-FA43-9392-1760E396B9E2}"/>
              </a:ext>
            </a:extLst>
          </p:cNvPr>
          <p:cNvCxnSpPr>
            <a:cxnSpLocks/>
          </p:cNvCxnSpPr>
          <p:nvPr/>
        </p:nvCxnSpPr>
        <p:spPr>
          <a:xfrm flipH="1">
            <a:off x="2789184" y="3883190"/>
            <a:ext cx="1445226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Соединительная линия уступом 177">
            <a:extLst>
              <a:ext uri="{FF2B5EF4-FFF2-40B4-BE49-F238E27FC236}">
                <a16:creationId xmlns:a16="http://schemas.microsoft.com/office/drawing/2014/main" id="{D9AF4486-A5CF-1146-B94F-F28FD44FAC4B}"/>
              </a:ext>
            </a:extLst>
          </p:cNvPr>
          <p:cNvCxnSpPr>
            <a:cxnSpLocks/>
            <a:stCxn id="129" idx="0"/>
            <a:endCxn id="104" idx="0"/>
          </p:cNvCxnSpPr>
          <p:nvPr/>
        </p:nvCxnSpPr>
        <p:spPr>
          <a:xfrm rot="16200000" flipH="1" flipV="1">
            <a:off x="4466170" y="1151784"/>
            <a:ext cx="9483" cy="4861596"/>
          </a:xfrm>
          <a:prstGeom prst="bentConnector3">
            <a:avLst>
              <a:gd name="adj1" fmla="val -2628124"/>
            </a:avLst>
          </a:prstGeom>
          <a:ln w="19050" cap="rnd">
            <a:solidFill>
              <a:schemeClr val="bg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842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EBA47-DE7B-544C-914D-77596ADC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2AE0CE1-4E47-5F4F-9547-2905190B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1E8A573-C592-2343-88E2-3B90ACFF7A4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8038-9199-7748-BD34-340A6C588ECB}"/>
              </a:ext>
            </a:extLst>
          </p:cNvPr>
          <p:cNvSpPr txBox="1">
            <a:spLocks/>
          </p:cNvSpPr>
          <p:nvPr/>
        </p:nvSpPr>
        <p:spPr>
          <a:xfrm>
            <a:off x="364210" y="46186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pPr/>
              <a:t>34</a:t>
            </a:fld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5A7E4F4-71F5-084F-AEF3-681174059C90}"/>
              </a:ext>
            </a:extLst>
          </p:cNvPr>
          <p:cNvGrpSpPr/>
          <p:nvPr/>
        </p:nvGrpSpPr>
        <p:grpSpPr>
          <a:xfrm>
            <a:off x="3631296" y="2460000"/>
            <a:ext cx="1855232" cy="624620"/>
            <a:chOff x="3809789" y="2648671"/>
            <a:chExt cx="3617240" cy="1217853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54D2170-AA7C-464E-AA46-A8ECE6C4D8BD}"/>
                </a:ext>
              </a:extLst>
            </p:cNvPr>
            <p:cNvGrpSpPr/>
            <p:nvPr/>
          </p:nvGrpSpPr>
          <p:grpSpPr>
            <a:xfrm>
              <a:off x="5172884" y="2648671"/>
              <a:ext cx="864948" cy="816543"/>
              <a:chOff x="5172884" y="2835889"/>
              <a:chExt cx="864948" cy="816543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7A2AC458-A77F-B045-B583-5670A83C4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2884" y="2835889"/>
                <a:ext cx="735715" cy="723849"/>
              </a:xfrm>
              <a:prstGeom prst="rect">
                <a:avLst/>
              </a:prstGeom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550C9675-0120-8F4E-972D-11E387F0C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0533" y="3355133"/>
                <a:ext cx="297299" cy="297299"/>
              </a:xfrm>
              <a:prstGeom prst="rect">
                <a:avLst/>
              </a:prstGeom>
            </p:spPr>
          </p:pic>
        </p:grpSp>
        <p:sp>
          <p:nvSpPr>
            <p:cNvPr id="8" name="Content Placeholder 8">
              <a:extLst>
                <a:ext uri="{FF2B5EF4-FFF2-40B4-BE49-F238E27FC236}">
                  <a16:creationId xmlns:a16="http://schemas.microsoft.com/office/drawing/2014/main" id="{CEADD7F5-C168-2848-8151-D3DD64048A8E}"/>
                </a:ext>
              </a:extLst>
            </p:cNvPr>
            <p:cNvSpPr txBox="1">
              <a:spLocks/>
            </p:cNvSpPr>
            <p:nvPr/>
          </p:nvSpPr>
          <p:spPr>
            <a:xfrm>
              <a:off x="3809789" y="3426661"/>
              <a:ext cx="3617240" cy="4398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900"/>
                </a:lnSpc>
                <a:buNone/>
              </a:pPr>
              <a:r>
                <a:rPr lang="en-US" sz="1400" b="1" dirty="0">
                  <a:solidFill>
                    <a:srgbClr val="9BB9DE"/>
                  </a:solidFill>
                </a:rPr>
                <a:t>release manager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A3AA8AC-E402-D546-B278-2CB66740D02A}"/>
              </a:ext>
            </a:extLst>
          </p:cNvPr>
          <p:cNvGrpSpPr/>
          <p:nvPr/>
        </p:nvGrpSpPr>
        <p:grpSpPr>
          <a:xfrm>
            <a:off x="1402112" y="3587324"/>
            <a:ext cx="1706151" cy="1222021"/>
            <a:chOff x="1433109" y="2463590"/>
            <a:chExt cx="2285995" cy="1637332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303BF2F-D976-8F41-9F10-2AB57E76D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78D7C1B-0B16-E045-8553-E2F287E2B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25260BD9-7F0B-234A-93F8-72EE95DACC32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9E3399A2-FDDC-DB4A-A39E-C524919EF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23" name="Content Placeholder 8">
                <a:extLst>
                  <a:ext uri="{FF2B5EF4-FFF2-40B4-BE49-F238E27FC236}">
                    <a16:creationId xmlns:a16="http://schemas.microsoft.com/office/drawing/2014/main" id="{25036831-0221-5E44-9DA7-EB909D2F85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35125065-3285-6D4E-A39E-42B132365733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86A5F3AA-F5DD-B949-BB6D-E4E8CF2AF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21450704-B45F-324A-878D-9058A46C9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AEACD88-3A19-9547-9541-AF23158EE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C8C20F8-5691-E542-8712-336081DC620C}"/>
              </a:ext>
            </a:extLst>
          </p:cNvPr>
          <p:cNvCxnSpPr>
            <a:cxnSpLocks/>
          </p:cNvCxnSpPr>
          <p:nvPr/>
        </p:nvCxnSpPr>
        <p:spPr>
          <a:xfrm>
            <a:off x="4552424" y="3125165"/>
            <a:ext cx="0" cy="401563"/>
          </a:xfrm>
          <a:prstGeom prst="line">
            <a:avLst/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>
            <a:extLst>
              <a:ext uri="{FF2B5EF4-FFF2-40B4-BE49-F238E27FC236}">
                <a16:creationId xmlns:a16="http://schemas.microsoft.com/office/drawing/2014/main" id="{546C6F44-DBFF-BE4C-8D07-451D166107E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707746" y="2645626"/>
            <a:ext cx="1974231" cy="1219718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>
            <a:extLst>
              <a:ext uri="{FF2B5EF4-FFF2-40B4-BE49-F238E27FC236}">
                <a16:creationId xmlns:a16="http://schemas.microsoft.com/office/drawing/2014/main" id="{58114F96-CDEF-454B-AA37-CC16C7DCA5D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32784" y="2650018"/>
            <a:ext cx="1597627" cy="1215325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itle 1">
            <a:extLst>
              <a:ext uri="{FF2B5EF4-FFF2-40B4-BE49-F238E27FC236}">
                <a16:creationId xmlns:a16="http://schemas.microsoft.com/office/drawing/2014/main" id="{8949545D-B59F-9B4D-ACC0-BC22BCD3D166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структура команды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BFA88AB1-C147-7B42-AE34-01FEBBF0ED59}"/>
              </a:ext>
            </a:extLst>
          </p:cNvPr>
          <p:cNvSpPr txBox="1">
            <a:spLocks/>
          </p:cNvSpPr>
          <p:nvPr/>
        </p:nvSpPr>
        <p:spPr>
          <a:xfrm>
            <a:off x="6388423" y="389467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rgbClr val="FFDD2F"/>
                </a:solidFill>
              </a:rPr>
              <a:t>стало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4F963F7D-FBEF-834C-BFE2-B405603B29BF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36DEEEA-9DDA-D94F-A55C-EBA259D3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798" y="1384124"/>
            <a:ext cx="360985" cy="35516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A773A2B-D839-814E-897A-7D3F36E03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211" y="1384124"/>
            <a:ext cx="360985" cy="35516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2702A7D-BBA0-B040-BE27-0B3019DDD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623" y="1384124"/>
            <a:ext cx="360985" cy="35516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8FE35430-4A7D-D543-AC83-681B27007588}"/>
              </a:ext>
            </a:extLst>
          </p:cNvPr>
          <p:cNvGrpSpPr/>
          <p:nvPr/>
        </p:nvGrpSpPr>
        <p:grpSpPr>
          <a:xfrm>
            <a:off x="4012511" y="1804337"/>
            <a:ext cx="1451960" cy="419891"/>
            <a:chOff x="-1689531" y="1228832"/>
            <a:chExt cx="1451960" cy="419891"/>
          </a:xfrm>
        </p:grpSpPr>
        <p:sp>
          <p:nvSpPr>
            <p:cNvPr id="32" name="Content Placeholder 8">
              <a:extLst>
                <a:ext uri="{FF2B5EF4-FFF2-40B4-BE49-F238E27FC236}">
                  <a16:creationId xmlns:a16="http://schemas.microsoft.com/office/drawing/2014/main" id="{D64A9BE7-EC09-E646-9A86-7368CABA1F29}"/>
                </a:ext>
              </a:extLst>
            </p:cNvPr>
            <p:cNvSpPr txBox="1">
              <a:spLocks/>
            </p:cNvSpPr>
            <p:nvPr/>
          </p:nvSpPr>
          <p:spPr>
            <a:xfrm>
              <a:off x="-1563748" y="1291056"/>
              <a:ext cx="1326177" cy="3576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rgbClr val="FFDD2F"/>
                  </a:solidFill>
                </a:rPr>
                <a:t>customers</a:t>
              </a: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C4DF88D8-201E-8844-95B4-79DD5A0725B9}"/>
                </a:ext>
              </a:extLst>
            </p:cNvPr>
            <p:cNvGrpSpPr/>
            <p:nvPr/>
          </p:nvGrpSpPr>
          <p:grpSpPr>
            <a:xfrm rot="16200000">
              <a:off x="-1699148" y="1238449"/>
              <a:ext cx="270799" cy="251565"/>
              <a:chOff x="3188824" y="634212"/>
              <a:chExt cx="558574" cy="518900"/>
            </a:xfrm>
          </p:grpSpPr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5901F29A-31EB-324A-BF3A-47E5A066D6AB}"/>
                  </a:ext>
                </a:extLst>
              </p:cNvPr>
              <p:cNvCxnSpPr/>
              <p:nvPr/>
            </p:nvCxnSpPr>
            <p:spPr>
              <a:xfrm flipV="1">
                <a:off x="3188824" y="634212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1DA687A0-736A-914F-98D6-15FCEF36CE4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646071" y="1051785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9CE7E50D-AE20-1746-B08E-83C0CB3D8D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3016" y="754240"/>
                <a:ext cx="122410" cy="147117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50E2D1B5-60C1-5548-8E57-0D4ED20840DB}"/>
              </a:ext>
            </a:extLst>
          </p:cNvPr>
          <p:cNvGrpSpPr/>
          <p:nvPr/>
        </p:nvGrpSpPr>
        <p:grpSpPr>
          <a:xfrm>
            <a:off x="3639881" y="1378407"/>
            <a:ext cx="663169" cy="995364"/>
            <a:chOff x="3639881" y="1378407"/>
            <a:chExt cx="663169" cy="995364"/>
          </a:xfrm>
        </p:grpSpPr>
        <p:cxnSp>
          <p:nvCxnSpPr>
            <p:cNvPr id="70" name="Соединительная линия уступом 69">
              <a:extLst>
                <a:ext uri="{FF2B5EF4-FFF2-40B4-BE49-F238E27FC236}">
                  <a16:creationId xmlns:a16="http://schemas.microsoft.com/office/drawing/2014/main" id="{E99BE243-41A1-E04F-8EFA-236B728E4B7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750853" y="1821573"/>
              <a:ext cx="622840" cy="481555"/>
            </a:xfrm>
            <a:prstGeom prst="bentConnector3">
              <a:avLst>
                <a:gd name="adj1" fmla="val -35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2358BA5-BD76-1044-BA29-AEBD02A23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9881" y="1378407"/>
              <a:ext cx="372630" cy="366807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7373F556-6322-144F-83D7-C8601FB98EE4}"/>
              </a:ext>
            </a:extLst>
          </p:cNvPr>
          <p:cNvGrpSpPr/>
          <p:nvPr/>
        </p:nvGrpSpPr>
        <p:grpSpPr>
          <a:xfrm>
            <a:off x="4396051" y="1378407"/>
            <a:ext cx="372630" cy="1000370"/>
            <a:chOff x="4396051" y="1378407"/>
            <a:chExt cx="372630" cy="1000370"/>
          </a:xfrm>
        </p:grpSpPr>
        <p:cxnSp>
          <p:nvCxnSpPr>
            <p:cNvPr id="71" name="Соединительная линия уступом 70">
              <a:extLst>
                <a:ext uri="{FF2B5EF4-FFF2-40B4-BE49-F238E27FC236}">
                  <a16:creationId xmlns:a16="http://schemas.microsoft.com/office/drawing/2014/main" id="{81219B82-F7D9-404B-9C9E-5123444E0DDD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rot="5400000" flipH="1" flipV="1">
              <a:off x="4222892" y="1832988"/>
              <a:ext cx="816966" cy="274612"/>
            </a:xfrm>
            <a:prstGeom prst="bentConnector4">
              <a:avLst>
                <a:gd name="adj1" fmla="val 16189"/>
                <a:gd name="adj2" fmla="val 220574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0728D69C-0178-AE4A-85A6-51AD548FE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96051" y="1378407"/>
              <a:ext cx="372630" cy="366807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10E5BE17-899C-B84C-AA89-A4E5F34F01D4}"/>
              </a:ext>
            </a:extLst>
          </p:cNvPr>
          <p:cNvGrpSpPr/>
          <p:nvPr/>
        </p:nvGrpSpPr>
        <p:grpSpPr>
          <a:xfrm>
            <a:off x="4611174" y="1378406"/>
            <a:ext cx="910614" cy="995366"/>
            <a:chOff x="4611174" y="1378406"/>
            <a:chExt cx="910614" cy="995366"/>
          </a:xfrm>
        </p:grpSpPr>
        <p:cxnSp>
          <p:nvCxnSpPr>
            <p:cNvPr id="72" name="Соединительная линия уступом 71">
              <a:extLst>
                <a:ext uri="{FF2B5EF4-FFF2-40B4-BE49-F238E27FC236}">
                  <a16:creationId xmlns:a16="http://schemas.microsoft.com/office/drawing/2014/main" id="{F0F2CBA8-D749-1541-8B50-91ADA92E57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1174" y="1744389"/>
              <a:ext cx="721941" cy="629383"/>
            </a:xfrm>
            <a:prstGeom prst="bentConnector3">
              <a:avLst>
                <a:gd name="adj1" fmla="val 99982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42E59996-65D2-9942-A8A8-804DC249B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8759" y="1378406"/>
              <a:ext cx="373029" cy="367200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6A41293-DD98-0F42-9E4C-D19EF414C9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9300" y="1370046"/>
            <a:ext cx="373219" cy="3672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7C7BF50-F6EE-3247-885B-72EDA9BCE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0798" y="1370046"/>
            <a:ext cx="373219" cy="367200"/>
          </a:xfrm>
          <a:prstGeom prst="rect">
            <a:avLst/>
          </a:prstGeom>
        </p:spPr>
      </p:pic>
      <p:sp>
        <p:nvSpPr>
          <p:cNvPr id="82" name="Content Placeholder 8">
            <a:extLst>
              <a:ext uri="{FF2B5EF4-FFF2-40B4-BE49-F238E27FC236}">
                <a16:creationId xmlns:a16="http://schemas.microsoft.com/office/drawing/2014/main" id="{DDCB77A3-C151-624F-A55E-8B813EA494F1}"/>
              </a:ext>
            </a:extLst>
          </p:cNvPr>
          <p:cNvSpPr txBox="1">
            <a:spLocks/>
          </p:cNvSpPr>
          <p:nvPr/>
        </p:nvSpPr>
        <p:spPr>
          <a:xfrm>
            <a:off x="2434319" y="1866561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FFDD2F"/>
                </a:solidFill>
              </a:rPr>
              <a:t>product owner</a:t>
            </a:r>
          </a:p>
        </p:txBody>
      </p:sp>
      <p:sp>
        <p:nvSpPr>
          <p:cNvPr id="87" name="Content Placeholder 8">
            <a:extLst>
              <a:ext uri="{FF2B5EF4-FFF2-40B4-BE49-F238E27FC236}">
                <a16:creationId xmlns:a16="http://schemas.microsoft.com/office/drawing/2014/main" id="{C0B81D1A-7D98-7D41-BC45-09F14ED8F5BE}"/>
              </a:ext>
            </a:extLst>
          </p:cNvPr>
          <p:cNvSpPr txBox="1">
            <a:spLocks/>
          </p:cNvSpPr>
          <p:nvPr/>
        </p:nvSpPr>
        <p:spPr>
          <a:xfrm>
            <a:off x="5383505" y="1866561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FFDD2F"/>
                </a:solidFill>
              </a:rPr>
              <a:t>product owner</a:t>
            </a:r>
          </a:p>
        </p:txBody>
      </p:sp>
      <p:sp>
        <p:nvSpPr>
          <p:cNvPr id="89" name="Content Placeholder 8">
            <a:extLst>
              <a:ext uri="{FF2B5EF4-FFF2-40B4-BE49-F238E27FC236}">
                <a16:creationId xmlns:a16="http://schemas.microsoft.com/office/drawing/2014/main" id="{4A10BE63-9BD3-5746-98BD-323C59D3D306}"/>
              </a:ext>
            </a:extLst>
          </p:cNvPr>
          <p:cNvSpPr txBox="1">
            <a:spLocks/>
          </p:cNvSpPr>
          <p:nvPr/>
        </p:nvSpPr>
        <p:spPr>
          <a:xfrm>
            <a:off x="3909781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cards team</a:t>
            </a:r>
          </a:p>
        </p:txBody>
      </p:sp>
      <p:sp>
        <p:nvSpPr>
          <p:cNvPr id="94" name="Content Placeholder 8">
            <a:extLst>
              <a:ext uri="{FF2B5EF4-FFF2-40B4-BE49-F238E27FC236}">
                <a16:creationId xmlns:a16="http://schemas.microsoft.com/office/drawing/2014/main" id="{B67E8E06-EC2F-384F-8DF7-869E87AAD28C}"/>
              </a:ext>
            </a:extLst>
          </p:cNvPr>
          <p:cNvSpPr txBox="1">
            <a:spLocks/>
          </p:cNvSpPr>
          <p:nvPr/>
        </p:nvSpPr>
        <p:spPr>
          <a:xfrm>
            <a:off x="2434319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insurance team</a:t>
            </a:r>
          </a:p>
        </p:txBody>
      </p:sp>
      <p:sp>
        <p:nvSpPr>
          <p:cNvPr id="95" name="Content Placeholder 8">
            <a:extLst>
              <a:ext uri="{FF2B5EF4-FFF2-40B4-BE49-F238E27FC236}">
                <a16:creationId xmlns:a16="http://schemas.microsoft.com/office/drawing/2014/main" id="{0D0FFE1A-4081-B74E-852F-D9E6ADFAA4E8}"/>
              </a:ext>
            </a:extLst>
          </p:cNvPr>
          <p:cNvSpPr txBox="1">
            <a:spLocks/>
          </p:cNvSpPr>
          <p:nvPr/>
        </p:nvSpPr>
        <p:spPr>
          <a:xfrm>
            <a:off x="5383505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err="1">
                <a:solidFill>
                  <a:schemeClr val="bg1"/>
                </a:solidFill>
              </a:rPr>
              <a:t>mvno</a:t>
            </a:r>
            <a:r>
              <a:rPr lang="en-US" sz="1400" dirty="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C1CEE8D-A03E-BA43-A36C-9A9FEA7E23BA}"/>
              </a:ext>
            </a:extLst>
          </p:cNvPr>
          <p:cNvSpPr txBox="1"/>
          <p:nvPr/>
        </p:nvSpPr>
        <p:spPr>
          <a:xfrm>
            <a:off x="4502552" y="-7292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ru-RU" sz="2400" dirty="0"/>
          </a:p>
        </p:txBody>
      </p:sp>
      <p:cxnSp>
        <p:nvCxnSpPr>
          <p:cNvPr id="133" name="Соединительная линия уступом 132">
            <a:extLst>
              <a:ext uri="{FF2B5EF4-FFF2-40B4-BE49-F238E27FC236}">
                <a16:creationId xmlns:a16="http://schemas.microsoft.com/office/drawing/2014/main" id="{AC1D42CB-9081-D34B-8A3F-473A9FD2FC32}"/>
              </a:ext>
            </a:extLst>
          </p:cNvPr>
          <p:cNvCxnSpPr>
            <a:cxnSpLocks/>
          </p:cNvCxnSpPr>
          <p:nvPr/>
        </p:nvCxnSpPr>
        <p:spPr>
          <a:xfrm flipV="1">
            <a:off x="4611174" y="2176158"/>
            <a:ext cx="1330660" cy="273242"/>
          </a:xfrm>
          <a:prstGeom prst="bentConnector3">
            <a:avLst>
              <a:gd name="adj1" fmla="val 100118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ная линия уступом 137">
            <a:extLst>
              <a:ext uri="{FF2B5EF4-FFF2-40B4-BE49-F238E27FC236}">
                <a16:creationId xmlns:a16="http://schemas.microsoft.com/office/drawing/2014/main" id="{EA3D1E12-FE8E-1D44-A111-C1D81D93F761}"/>
              </a:ext>
            </a:extLst>
          </p:cNvPr>
          <p:cNvCxnSpPr>
            <a:cxnSpLocks/>
          </p:cNvCxnSpPr>
          <p:nvPr/>
        </p:nvCxnSpPr>
        <p:spPr>
          <a:xfrm flipH="1" flipV="1">
            <a:off x="2986468" y="2176158"/>
            <a:ext cx="1330660" cy="273242"/>
          </a:xfrm>
          <a:prstGeom prst="bentConnector3">
            <a:avLst>
              <a:gd name="adj1" fmla="val 100118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Соединительная линия уступом 140">
            <a:extLst>
              <a:ext uri="{FF2B5EF4-FFF2-40B4-BE49-F238E27FC236}">
                <a16:creationId xmlns:a16="http://schemas.microsoft.com/office/drawing/2014/main" id="{E2E540CA-946D-7746-A102-A366C5E60AC0}"/>
              </a:ext>
            </a:extLst>
          </p:cNvPr>
          <p:cNvCxnSpPr>
            <a:cxnSpLocks/>
          </p:cNvCxnSpPr>
          <p:nvPr/>
        </p:nvCxnSpPr>
        <p:spPr>
          <a:xfrm rot="5400000">
            <a:off x="1736035" y="2440221"/>
            <a:ext cx="1376843" cy="813382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43">
            <a:extLst>
              <a:ext uri="{FF2B5EF4-FFF2-40B4-BE49-F238E27FC236}">
                <a16:creationId xmlns:a16="http://schemas.microsoft.com/office/drawing/2014/main" id="{257BD37B-A53A-C24C-B589-93665DA5B10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15425" y="2440223"/>
            <a:ext cx="1376843" cy="813382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8B6FDF29-0450-8D47-AC4E-8A3A89E05158}"/>
              </a:ext>
            </a:extLst>
          </p:cNvPr>
          <p:cNvGrpSpPr/>
          <p:nvPr/>
        </p:nvGrpSpPr>
        <p:grpSpPr>
          <a:xfrm>
            <a:off x="3909781" y="3587324"/>
            <a:ext cx="1706151" cy="1222021"/>
            <a:chOff x="1433109" y="2463590"/>
            <a:chExt cx="2285995" cy="1637332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8C1304E1-CAD2-744D-9DA1-2C42AA33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id="{8AAE3792-F69B-9F4E-A88D-E761DE47E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48" name="Группа 147">
              <a:extLst>
                <a:ext uri="{FF2B5EF4-FFF2-40B4-BE49-F238E27FC236}">
                  <a16:creationId xmlns:a16="http://schemas.microsoft.com/office/drawing/2014/main" id="{E330F039-C762-0846-BA3D-99E37A2E8E4F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53" name="Рисунок 152">
                <a:extLst>
                  <a:ext uri="{FF2B5EF4-FFF2-40B4-BE49-F238E27FC236}">
                    <a16:creationId xmlns:a16="http://schemas.microsoft.com/office/drawing/2014/main" id="{3AC57D8D-0602-F24A-96A1-ADF7DADD2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54" name="Content Placeholder 8">
                <a:extLst>
                  <a:ext uri="{FF2B5EF4-FFF2-40B4-BE49-F238E27FC236}">
                    <a16:creationId xmlns:a16="http://schemas.microsoft.com/office/drawing/2014/main" id="{A805498A-DEAB-6D40-9F9E-7D2EDA05F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49" name="Группа 148">
              <a:extLst>
                <a:ext uri="{FF2B5EF4-FFF2-40B4-BE49-F238E27FC236}">
                  <a16:creationId xmlns:a16="http://schemas.microsoft.com/office/drawing/2014/main" id="{D19E0C21-A86B-A941-A2DB-623F49755A26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51" name="Рисунок 150">
                <a:extLst>
                  <a:ext uri="{FF2B5EF4-FFF2-40B4-BE49-F238E27FC236}">
                    <a16:creationId xmlns:a16="http://schemas.microsoft.com/office/drawing/2014/main" id="{22D4C3E6-4AFF-414B-937F-F9BB98645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52" name="Рисунок 151">
                <a:extLst>
                  <a:ext uri="{FF2B5EF4-FFF2-40B4-BE49-F238E27FC236}">
                    <a16:creationId xmlns:a16="http://schemas.microsoft.com/office/drawing/2014/main" id="{5AF2451E-E130-A846-80C8-B3452ADEC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id="{6DC86874-FA7B-E74F-81A6-D6290E69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B9F1D27C-7D7E-2F4C-A611-8DECABB2838E}"/>
              </a:ext>
            </a:extLst>
          </p:cNvPr>
          <p:cNvGrpSpPr/>
          <p:nvPr/>
        </p:nvGrpSpPr>
        <p:grpSpPr>
          <a:xfrm>
            <a:off x="6267971" y="3587324"/>
            <a:ext cx="1706151" cy="1222021"/>
            <a:chOff x="1433109" y="2463590"/>
            <a:chExt cx="2285995" cy="1637332"/>
          </a:xfrm>
        </p:grpSpPr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BFF8F74C-DD1A-6343-AF04-B1465A21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9B6DD6EC-8319-3C4F-BC1A-8C73FC096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74C5E63E-E070-3C48-9E1C-8502D47BA38C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63" name="Рисунок 162">
                <a:extLst>
                  <a:ext uri="{FF2B5EF4-FFF2-40B4-BE49-F238E27FC236}">
                    <a16:creationId xmlns:a16="http://schemas.microsoft.com/office/drawing/2014/main" id="{7E4992F0-4009-4241-AAEE-FE1E03C74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64" name="Content Placeholder 8">
                <a:extLst>
                  <a:ext uri="{FF2B5EF4-FFF2-40B4-BE49-F238E27FC236}">
                    <a16:creationId xmlns:a16="http://schemas.microsoft.com/office/drawing/2014/main" id="{3749243D-C44E-E04C-8425-1CF367C8E4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id="{911F3C09-91DA-9E49-818F-393B45389D95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61" name="Рисунок 160">
                <a:extLst>
                  <a:ext uri="{FF2B5EF4-FFF2-40B4-BE49-F238E27FC236}">
                    <a16:creationId xmlns:a16="http://schemas.microsoft.com/office/drawing/2014/main" id="{5429EB99-1A46-6C4E-A1DB-0571800DD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62" name="Рисунок 161">
                <a:extLst>
                  <a:ext uri="{FF2B5EF4-FFF2-40B4-BE49-F238E27FC236}">
                    <a16:creationId xmlns:a16="http://schemas.microsoft.com/office/drawing/2014/main" id="{59515AF6-6ED0-B74B-A81D-7DFFBEAF6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id="{FB1DDA41-5D31-3444-9C92-3951941CB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id="{BB0A74C0-010C-A047-A94D-0E3E88133DCB}"/>
              </a:ext>
            </a:extLst>
          </p:cNvPr>
          <p:cNvGrpSpPr/>
          <p:nvPr/>
        </p:nvGrpSpPr>
        <p:grpSpPr>
          <a:xfrm>
            <a:off x="3375717" y="886131"/>
            <a:ext cx="2303188" cy="4257369"/>
            <a:chOff x="3375717" y="1298009"/>
            <a:chExt cx="2303188" cy="3845491"/>
          </a:xfrm>
        </p:grpSpPr>
        <p:cxnSp>
          <p:nvCxnSpPr>
            <p:cNvPr id="166" name="Прямая соединительная линия 165">
              <a:extLst>
                <a:ext uri="{FF2B5EF4-FFF2-40B4-BE49-F238E27FC236}">
                  <a16:creationId xmlns:a16="http://schemas.microsoft.com/office/drawing/2014/main" id="{94BE12EE-549F-7A4C-B9E5-87DF1FE568B8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17" y="1298009"/>
              <a:ext cx="0" cy="3845491"/>
            </a:xfrm>
            <a:prstGeom prst="line">
              <a:avLst/>
            </a:prstGeom>
            <a:ln w="57150">
              <a:solidFill>
                <a:srgbClr val="9BB9DE">
                  <a:alpha val="4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>
              <a:extLst>
                <a:ext uri="{FF2B5EF4-FFF2-40B4-BE49-F238E27FC236}">
                  <a16:creationId xmlns:a16="http://schemas.microsoft.com/office/drawing/2014/main" id="{824B207D-2DF8-DD4B-BA0A-69821E28A01D}"/>
                </a:ext>
              </a:extLst>
            </p:cNvPr>
            <p:cNvCxnSpPr>
              <a:cxnSpLocks/>
            </p:cNvCxnSpPr>
            <p:nvPr/>
          </p:nvCxnSpPr>
          <p:spPr>
            <a:xfrm>
              <a:off x="5678905" y="1298009"/>
              <a:ext cx="0" cy="3845491"/>
            </a:xfrm>
            <a:prstGeom prst="line">
              <a:avLst/>
            </a:prstGeom>
            <a:ln w="57150">
              <a:solidFill>
                <a:srgbClr val="9BB9DE">
                  <a:alpha val="4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47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7" grpId="0"/>
      <p:bldP spid="89" grpId="0"/>
      <p:bldP spid="94" grpId="0"/>
      <p:bldP spid="9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D4F6C8B-0FB2-6E4B-BF2B-813CBE298B9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00DCD66-5A25-EC4A-8E73-1985BC776CB8}"/>
              </a:ext>
            </a:extLst>
          </p:cNvPr>
          <p:cNvSpPr/>
          <p:nvPr/>
        </p:nvSpPr>
        <p:spPr>
          <a:xfrm>
            <a:off x="6827322" y="1080"/>
            <a:ext cx="2316677" cy="514242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459A310-FBD7-7046-BADF-9EF54C2EED41}"/>
              </a:ext>
            </a:extLst>
          </p:cNvPr>
          <p:cNvSpPr/>
          <p:nvPr/>
        </p:nvSpPr>
        <p:spPr>
          <a:xfrm>
            <a:off x="-1" y="1080"/>
            <a:ext cx="2289843" cy="5143499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1D0E774-207A-064C-8633-C8E3E5372C82}"/>
              </a:ext>
            </a:extLst>
          </p:cNvPr>
          <p:cNvSpPr/>
          <p:nvPr/>
        </p:nvSpPr>
        <p:spPr>
          <a:xfrm>
            <a:off x="2275512" y="194"/>
            <a:ext cx="2289843" cy="5143499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5FC10940-71D0-3542-BEE8-CACECCB79A80}"/>
              </a:ext>
            </a:extLst>
          </p:cNvPr>
          <p:cNvSpPr/>
          <p:nvPr/>
        </p:nvSpPr>
        <p:spPr>
          <a:xfrm>
            <a:off x="4564834" y="193"/>
            <a:ext cx="2289843" cy="5143500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95322-340E-B147-8740-E4E1150B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35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949931-8E02-A047-91EC-D2A6AA5E181E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релиз-менеджеры и их роль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86487F1-1811-8944-9374-2C0EBD1B99E9}"/>
              </a:ext>
            </a:extLst>
          </p:cNvPr>
          <p:cNvGrpSpPr/>
          <p:nvPr/>
        </p:nvGrpSpPr>
        <p:grpSpPr>
          <a:xfrm>
            <a:off x="382024" y="1709714"/>
            <a:ext cx="1553471" cy="1700140"/>
            <a:chOff x="382024" y="1709714"/>
            <a:chExt cx="1553471" cy="1700140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1D22DB1-FAD0-904F-8265-985FA1BA6BE0}"/>
                </a:ext>
              </a:extLst>
            </p:cNvPr>
            <p:cNvSpPr/>
            <p:nvPr/>
          </p:nvSpPr>
          <p:spPr>
            <a:xfrm>
              <a:off x="382024" y="2394191"/>
              <a:ext cx="15534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err="1">
                  <a:solidFill>
                    <a:schemeClr val="bg1"/>
                  </a:solidFill>
                </a:rPr>
                <a:t>тюнить</a:t>
              </a:r>
              <a:r>
                <a:rPr lang="ru-RU" b="1" dirty="0">
                  <a:solidFill>
                    <a:schemeClr val="bg1"/>
                  </a:solidFill>
                </a:rPr>
                <a:t> </a:t>
              </a:r>
              <a:r>
                <a:rPr lang="ru-RU" sz="1400" dirty="0">
                  <a:solidFill>
                    <a:schemeClr val="bg1"/>
                  </a:solidFill>
                </a:rPr>
                <a:t>процессы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в команде разработки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E8D3F825-F577-B64F-9070-0B69ED2A2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13" y="1709714"/>
              <a:ext cx="442779" cy="442779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F529AB4-1C98-104D-A3DD-57351D23D8DF}"/>
              </a:ext>
            </a:extLst>
          </p:cNvPr>
          <p:cNvGrpSpPr/>
          <p:nvPr/>
        </p:nvGrpSpPr>
        <p:grpSpPr>
          <a:xfrm>
            <a:off x="2639274" y="1710126"/>
            <a:ext cx="1913057" cy="1915171"/>
            <a:chOff x="2639274" y="1710126"/>
            <a:chExt cx="1913057" cy="191517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5D1D703-0281-6940-BC1E-70515DF5A9FF}"/>
                </a:ext>
              </a:extLst>
            </p:cNvPr>
            <p:cNvSpPr/>
            <p:nvPr/>
          </p:nvSpPr>
          <p:spPr>
            <a:xfrm>
              <a:off x="2639274" y="2394191"/>
              <a:ext cx="1913057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выступать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входной точкой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для требований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в отсутствии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product’</a:t>
              </a:r>
              <a:r>
                <a:rPr lang="ru-RU" sz="1400" dirty="0">
                  <a:solidFill>
                    <a:schemeClr val="bg1"/>
                  </a:solidFill>
                </a:rPr>
                <a:t>а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4C5D64A-2FC9-1F4D-9B75-63C62503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6420" y="1710126"/>
              <a:ext cx="442779" cy="442779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90C02-27C6-D546-A681-2AA0BB466AB0}"/>
              </a:ext>
            </a:extLst>
          </p:cNvPr>
          <p:cNvGrpSpPr/>
          <p:nvPr/>
        </p:nvGrpSpPr>
        <p:grpSpPr>
          <a:xfrm>
            <a:off x="4923186" y="1709714"/>
            <a:ext cx="1766372" cy="1700140"/>
            <a:chOff x="4923186" y="1709714"/>
            <a:chExt cx="1766372" cy="170014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8F08724-7EA3-D645-8528-CB4280D99254}"/>
                </a:ext>
              </a:extLst>
            </p:cNvPr>
            <p:cNvSpPr/>
            <p:nvPr/>
          </p:nvSpPr>
          <p:spPr>
            <a:xfrm>
              <a:off x="4923186" y="2394191"/>
              <a:ext cx="176637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отвечать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за содержание релизов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 их сроки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99DFF3A-6804-D44E-B495-E8169DE2A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6148" y="1709714"/>
              <a:ext cx="442779" cy="442779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9B6BAF-A930-7C4E-8E98-E87AFB53769E}"/>
              </a:ext>
            </a:extLst>
          </p:cNvPr>
          <p:cNvGrpSpPr/>
          <p:nvPr/>
        </p:nvGrpSpPr>
        <p:grpSpPr>
          <a:xfrm>
            <a:off x="7211303" y="1708829"/>
            <a:ext cx="2111452" cy="2347355"/>
            <a:chOff x="7211303" y="1708829"/>
            <a:chExt cx="2111452" cy="234735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7F8C9E6C-26F5-BC43-A321-8A6A35C3170E}"/>
                </a:ext>
              </a:extLst>
            </p:cNvPr>
            <p:cNvSpPr/>
            <p:nvPr/>
          </p:nvSpPr>
          <p:spPr>
            <a:xfrm>
              <a:off x="7211303" y="2394191"/>
              <a:ext cx="2111452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разгружать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 err="1">
                  <a:solidFill>
                    <a:schemeClr val="bg1"/>
                  </a:solidFill>
                </a:rPr>
                <a:t>тимлидов</a:t>
              </a:r>
              <a:r>
                <a:rPr lang="ru-RU" sz="1400" dirty="0">
                  <a:solidFill>
                    <a:schemeClr val="bg1"/>
                  </a:solidFill>
                </a:rPr>
                <a:t>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от организационной работы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 координировать работу команды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(</a:t>
              </a:r>
              <a:r>
                <a:rPr lang="en-US" sz="1400" dirty="0">
                  <a:solidFill>
                    <a:schemeClr val="bg1"/>
                  </a:solidFill>
                </a:rPr>
                <a:t>daily, planning, retro)</a:t>
              </a: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8F893D9-E9FE-5843-A2CE-CFDC106AB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5103" y="1708829"/>
              <a:ext cx="442779" cy="442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1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89034EF-1671-0747-9E8A-F7E2F6C58D9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7CC3274-B276-6B41-9AF9-DC7C07E1EFCC}"/>
              </a:ext>
            </a:extLst>
          </p:cNvPr>
          <p:cNvSpPr/>
          <p:nvPr/>
        </p:nvSpPr>
        <p:spPr>
          <a:xfrm>
            <a:off x="5463773" y="-886"/>
            <a:ext cx="1839963" cy="5143307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083F251-42B2-0C4E-BC67-B13681E1E08A}"/>
              </a:ext>
            </a:extLst>
          </p:cNvPr>
          <p:cNvSpPr/>
          <p:nvPr/>
        </p:nvSpPr>
        <p:spPr>
          <a:xfrm>
            <a:off x="-1" y="-886"/>
            <a:ext cx="1806885" cy="5144386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0C3959F-D075-3048-8936-0CF3C0CCA960}"/>
              </a:ext>
            </a:extLst>
          </p:cNvPr>
          <p:cNvSpPr/>
          <p:nvPr/>
        </p:nvSpPr>
        <p:spPr>
          <a:xfrm>
            <a:off x="1807185" y="-1772"/>
            <a:ext cx="1839963" cy="5144386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48F2F0B-B451-BF4A-9F77-9B8A38CDD50C}"/>
              </a:ext>
            </a:extLst>
          </p:cNvPr>
          <p:cNvSpPr/>
          <p:nvPr/>
        </p:nvSpPr>
        <p:spPr>
          <a:xfrm>
            <a:off x="3635806" y="-1774"/>
            <a:ext cx="1839963" cy="5144387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CCA680-62CD-9A44-B3B0-53FE6D30774F}"/>
              </a:ext>
            </a:extLst>
          </p:cNvPr>
          <p:cNvSpPr txBox="1">
            <a:spLocks/>
          </p:cNvSpPr>
          <p:nvPr/>
        </p:nvSpPr>
        <p:spPr>
          <a:xfrm>
            <a:off x="364210" y="13357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обязанности </a:t>
            </a:r>
            <a:r>
              <a:rPr lang="ru-RU" sz="4800" dirty="0" err="1">
                <a:solidFill>
                  <a:schemeClr val="bg1"/>
                </a:solidFill>
              </a:rPr>
              <a:t>тимлида</a:t>
            </a:r>
            <a:endParaRPr lang="ru-RU" sz="4800" dirty="0">
              <a:solidFill>
                <a:schemeClr val="bg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0D94226-1A99-2F41-89C8-BBF1C2900E53}"/>
              </a:ext>
            </a:extLst>
          </p:cNvPr>
          <p:cNvGrpSpPr/>
          <p:nvPr/>
        </p:nvGrpSpPr>
        <p:grpSpPr>
          <a:xfrm>
            <a:off x="364211" y="1711806"/>
            <a:ext cx="1865702" cy="2081025"/>
            <a:chOff x="364211" y="1711806"/>
            <a:chExt cx="1865702" cy="208102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1C443F1-A246-7849-84CD-54DF4CBC3034}"/>
                </a:ext>
              </a:extLst>
            </p:cNvPr>
            <p:cNvSpPr/>
            <p:nvPr/>
          </p:nvSpPr>
          <p:spPr>
            <a:xfrm>
              <a:off x="364211" y="2346281"/>
              <a:ext cx="1865702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общение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с </a:t>
              </a:r>
              <a:r>
                <a:rPr lang="en-US" sz="1400" dirty="0">
                  <a:solidFill>
                    <a:schemeClr val="bg1"/>
                  </a:solidFill>
                </a:rPr>
                <a:t>product’</a:t>
              </a:r>
              <a:r>
                <a:rPr lang="ru-RU" sz="1400" dirty="0">
                  <a:solidFill>
                    <a:schemeClr val="bg1"/>
                  </a:solidFill>
                </a:rPr>
                <a:t>ом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/</a:t>
              </a:r>
              <a:r>
                <a:rPr lang="en-US" sz="1400" dirty="0">
                  <a:solidFill>
                    <a:schemeClr val="bg1"/>
                  </a:solidFill>
                </a:rPr>
                <a:t>release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manager’</a:t>
              </a:r>
              <a:r>
                <a:rPr lang="ru-RU" sz="1400" dirty="0">
                  <a:solidFill>
                    <a:schemeClr val="bg1"/>
                  </a:solidFill>
                </a:rPr>
                <a:t>ом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 другими </a:t>
              </a:r>
              <a:r>
                <a:rPr lang="ru-RU" sz="1400" dirty="0" err="1">
                  <a:solidFill>
                    <a:schemeClr val="bg1"/>
                  </a:solidFill>
                </a:rPr>
                <a:t>тимлидами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90FBF64-B2B1-914E-90D6-8D6129642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13" y="1711806"/>
              <a:ext cx="442779" cy="442779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FAEE351-97C2-3644-8B04-AAD1991B398B}"/>
              </a:ext>
            </a:extLst>
          </p:cNvPr>
          <p:cNvGrpSpPr/>
          <p:nvPr/>
        </p:nvGrpSpPr>
        <p:grpSpPr>
          <a:xfrm>
            <a:off x="3826083" y="1711806"/>
            <a:ext cx="1707929" cy="1865168"/>
            <a:chOff x="4011712" y="1711806"/>
            <a:chExt cx="1707929" cy="1865168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B1FEBD5-3F1A-2D46-B74F-120BA7BCF9D8}"/>
                </a:ext>
              </a:extLst>
            </p:cNvPr>
            <p:cNvSpPr/>
            <p:nvPr/>
          </p:nvSpPr>
          <p:spPr>
            <a:xfrm>
              <a:off x="4011712" y="2345868"/>
              <a:ext cx="1707929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общение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с </a:t>
              </a:r>
              <a:r>
                <a:rPr lang="en-US" sz="1400" dirty="0">
                  <a:solidFill>
                    <a:schemeClr val="bg1"/>
                  </a:solidFill>
                </a:rPr>
                <a:t>core-</a:t>
              </a:r>
              <a:r>
                <a:rPr lang="ru-RU" sz="1400" dirty="0">
                  <a:solidFill>
                    <a:schemeClr val="bg1"/>
                  </a:solidFill>
                </a:rPr>
                <a:t>командой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по доработкам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в общий инструментарий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27AEEE4-0516-2B45-B52E-EBFB63F2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2847" y="1711806"/>
              <a:ext cx="442779" cy="442779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18DCBF-D1C7-D840-8460-2F7168D0E598}"/>
              </a:ext>
            </a:extLst>
          </p:cNvPr>
          <p:cNvGrpSpPr/>
          <p:nvPr/>
        </p:nvGrpSpPr>
        <p:grpSpPr>
          <a:xfrm>
            <a:off x="1986120" y="1712218"/>
            <a:ext cx="1475549" cy="1649726"/>
            <a:chOff x="2171749" y="1712218"/>
            <a:chExt cx="1475549" cy="164972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186F081-DBEA-3A49-9FB1-F11641534C45}"/>
                </a:ext>
              </a:extLst>
            </p:cNvPr>
            <p:cNvSpPr/>
            <p:nvPr/>
          </p:nvSpPr>
          <p:spPr>
            <a:xfrm>
              <a:off x="2171749" y="2346281"/>
              <a:ext cx="147554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ведение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технического </a:t>
              </a:r>
              <a:r>
                <a:rPr lang="ru-RU" sz="1400" dirty="0" err="1">
                  <a:solidFill>
                    <a:schemeClr val="bg1"/>
                  </a:solidFill>
                </a:rPr>
                <a:t>роадмапа</a:t>
              </a:r>
              <a:r>
                <a:rPr lang="ru-RU" sz="1400" dirty="0">
                  <a:solidFill>
                    <a:schemeClr val="bg1"/>
                  </a:solidFill>
                </a:rPr>
                <a:t> своего продукта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45D06B6-3E02-B449-89DB-32DC23E39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8893" y="1712218"/>
              <a:ext cx="442779" cy="442779"/>
            </a:xfrm>
            <a:prstGeom prst="rect">
              <a:avLst/>
            </a:prstGeom>
          </p:spPr>
        </p:pic>
      </p:grp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A6922D50-2242-AB4E-B7AC-CDC41A16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36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9AD69170-A2C1-6249-8009-7BC5E498B6F1}"/>
              </a:ext>
            </a:extLst>
          </p:cNvPr>
          <p:cNvSpPr/>
          <p:nvPr/>
        </p:nvSpPr>
        <p:spPr>
          <a:xfrm>
            <a:off x="7304037" y="-1774"/>
            <a:ext cx="1839963" cy="5144387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B0DB38B-BE7D-5B47-BC33-6172695F0840}"/>
              </a:ext>
            </a:extLst>
          </p:cNvPr>
          <p:cNvGrpSpPr/>
          <p:nvPr/>
        </p:nvGrpSpPr>
        <p:grpSpPr>
          <a:xfrm>
            <a:off x="5645548" y="1710921"/>
            <a:ext cx="1923050" cy="1564766"/>
            <a:chOff x="5546207" y="1710921"/>
            <a:chExt cx="1923050" cy="156476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E99EA7C-F910-1A44-B614-4140D0870092}"/>
                </a:ext>
              </a:extLst>
            </p:cNvPr>
            <p:cNvSpPr/>
            <p:nvPr/>
          </p:nvSpPr>
          <p:spPr>
            <a:xfrm>
              <a:off x="5546207" y="2260024"/>
              <a:ext cx="19230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обучение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 наставничество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для разработчиков внутри команды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F85F9F1-4A35-2045-B636-4E2AF7E72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5448" y="1710921"/>
              <a:ext cx="442779" cy="44277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B349B6-815B-D741-A0E3-0D2F5E59BB65}"/>
              </a:ext>
            </a:extLst>
          </p:cNvPr>
          <p:cNvGrpSpPr/>
          <p:nvPr/>
        </p:nvGrpSpPr>
        <p:grpSpPr>
          <a:xfrm>
            <a:off x="7483884" y="1710921"/>
            <a:ext cx="1923050" cy="1564766"/>
            <a:chOff x="7566360" y="1710921"/>
            <a:chExt cx="1923050" cy="1564766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0BBE16E-2262-2843-BE5E-06965628CCCE}"/>
                </a:ext>
              </a:extLst>
            </p:cNvPr>
            <p:cNvSpPr/>
            <p:nvPr/>
          </p:nvSpPr>
          <p:spPr>
            <a:xfrm>
              <a:off x="7566360" y="2260024"/>
              <a:ext cx="19230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сбор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400" dirty="0" err="1">
                  <a:solidFill>
                    <a:schemeClr val="bg1"/>
                  </a:solidFill>
                </a:rPr>
                <a:t>релизной</a:t>
              </a:r>
              <a:r>
                <a:rPr lang="ru-RU" sz="1400" dirty="0">
                  <a:solidFill>
                    <a:schemeClr val="bg1"/>
                  </a:solidFill>
                </a:rPr>
                <a:t> ветки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 сопровождение релиза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74A5C373-9758-9D40-96BB-F05990FD6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5875" y="1710921"/>
              <a:ext cx="442779" cy="442779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BA01FF0-E1B7-3946-8DCA-906CACAE63C4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B34-D9D6-0942-AA29-16910E2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37</a:t>
            </a:fld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C0B6DB4-56DD-454E-AF59-B30627639BE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6FCD16-C57C-FF4E-9CC7-9E214C93DB6B}"/>
              </a:ext>
            </a:extLst>
          </p:cNvPr>
          <p:cNvSpPr txBox="1">
            <a:spLocks/>
          </p:cNvSpPr>
          <p:nvPr/>
        </p:nvSpPr>
        <p:spPr>
          <a:xfrm>
            <a:off x="364210" y="353844"/>
            <a:ext cx="7772400" cy="1125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/>
              <a:t>измеримость процессов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3283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7F51BFC3-E6D9-E04F-999B-00FD4E4E019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0F4FF-046C-2345-B8A5-12F0A361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85" y="250991"/>
            <a:ext cx="8311478" cy="2114074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ru-RU" sz="4800" dirty="0">
                <a:solidFill>
                  <a:schemeClr val="bg1"/>
                </a:solidFill>
              </a:rPr>
              <a:t>где нельзя терять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8EB1C-3E6B-9D48-B6A3-94C8B0EE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38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511AA66-CD88-9545-9062-ACA246C1B840}"/>
              </a:ext>
            </a:extLst>
          </p:cNvPr>
          <p:cNvSpPr/>
          <p:nvPr/>
        </p:nvSpPr>
        <p:spPr>
          <a:xfrm>
            <a:off x="468313" y="1749028"/>
            <a:ext cx="2283179" cy="22831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53B4F6-786B-6641-99A2-D5448366A979}"/>
              </a:ext>
            </a:extLst>
          </p:cNvPr>
          <p:cNvSpPr/>
          <p:nvPr/>
        </p:nvSpPr>
        <p:spPr>
          <a:xfrm>
            <a:off x="861812" y="2522009"/>
            <a:ext cx="1496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объем </a:t>
            </a:r>
            <a:br>
              <a:rPr lang="ru-RU" dirty="0"/>
            </a:br>
            <a:r>
              <a:rPr lang="ru-RU" dirty="0"/>
              <a:t>функционала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196A7A2-9C97-C147-9085-43C8A73F0B91}"/>
              </a:ext>
            </a:extLst>
          </p:cNvPr>
          <p:cNvGrpSpPr/>
          <p:nvPr/>
        </p:nvGrpSpPr>
        <p:grpSpPr>
          <a:xfrm>
            <a:off x="-2541603" y="1749028"/>
            <a:ext cx="2283179" cy="2283179"/>
            <a:chOff x="3219805" y="1749028"/>
            <a:chExt cx="2283179" cy="2283179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9AAF5AF7-0D2B-D04C-BEEA-72009620918C}"/>
                </a:ext>
              </a:extLst>
            </p:cNvPr>
            <p:cNvSpPr/>
            <p:nvPr/>
          </p:nvSpPr>
          <p:spPr>
            <a:xfrm>
              <a:off x="3219805" y="1749028"/>
              <a:ext cx="2283179" cy="2283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4C0F453-E24F-ED4A-ABE1-C2B272EA14FA}"/>
                </a:ext>
              </a:extLst>
            </p:cNvPr>
            <p:cNvSpPr/>
            <p:nvPr/>
          </p:nvSpPr>
          <p:spPr>
            <a:xfrm>
              <a:off x="3797810" y="2522009"/>
              <a:ext cx="11271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скорость </a:t>
              </a:r>
              <a:br>
                <a:rPr lang="ru-RU" dirty="0"/>
              </a:br>
              <a:r>
                <a:rPr lang="ru-RU" dirty="0"/>
                <a:t>выпуска</a:t>
              </a:r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24E574EE-94D3-2C4E-8298-A5A981A324BB}"/>
              </a:ext>
            </a:extLst>
          </p:cNvPr>
          <p:cNvSpPr/>
          <p:nvPr/>
        </p:nvSpPr>
        <p:spPr>
          <a:xfrm>
            <a:off x="6408475" y="1749028"/>
            <a:ext cx="2283179" cy="22831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7650CA-4CC7-FA4B-BDBD-0E8035923DE9}"/>
              </a:ext>
            </a:extLst>
          </p:cNvPr>
          <p:cNvSpPr/>
          <p:nvPr/>
        </p:nvSpPr>
        <p:spPr>
          <a:xfrm>
            <a:off x="7028223" y="2705951"/>
            <a:ext cx="1043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качество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12A3A5A-AA5F-6748-A24B-402D9A274B41}"/>
              </a:ext>
            </a:extLst>
          </p:cNvPr>
          <p:cNvGrpSpPr/>
          <p:nvPr/>
        </p:nvGrpSpPr>
        <p:grpSpPr>
          <a:xfrm rot="17100000">
            <a:off x="5919787" y="861639"/>
            <a:ext cx="1578134" cy="1466038"/>
            <a:chOff x="3188825" y="914400"/>
            <a:chExt cx="558574" cy="518898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14325A8-1F3F-6847-877C-8F614D5E604D}"/>
                </a:ext>
              </a:extLst>
            </p:cNvPr>
            <p:cNvCxnSpPr/>
            <p:nvPr/>
          </p:nvCxnSpPr>
          <p:spPr>
            <a:xfrm flipV="1">
              <a:off x="3188825" y="914400"/>
              <a:ext cx="0" cy="202654"/>
            </a:xfrm>
            <a:prstGeom prst="line">
              <a:avLst/>
            </a:prstGeom>
            <a:ln w="57150"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5B84FE74-85F1-7F4B-A827-854D9BBE867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46072" y="1331971"/>
              <a:ext cx="0" cy="202654"/>
            </a:xfrm>
            <a:prstGeom prst="line">
              <a:avLst/>
            </a:prstGeom>
            <a:ln w="57150"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CE5F3B11-46FE-714B-A2F5-BFAECFB010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015" y="1034426"/>
              <a:ext cx="122411" cy="147118"/>
            </a:xfrm>
            <a:prstGeom prst="line">
              <a:avLst/>
            </a:prstGeom>
            <a:ln w="57150"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86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" presetClass="emph" presetSubtype="0" fill="hold" grpId="1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" presetID="6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0" presetClass="path" presetSubtype="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3 2.96296E-6 L 0.65313 2.96296E-6 " pathEditMode="relative" rAng="0" ptsTypes="AA" p14:bounceEnd="50000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81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32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3" grpId="0"/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" presetClass="emph" presetSubtype="0" fill="hold" grpId="1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" presetID="6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0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3 2.96296E-6 L 0.65313 2.96296E-6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81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32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3" grpId="0"/>
          <p:bldP spid="14" grpId="0" animBg="1"/>
          <p:bldP spid="15" grpId="0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7F51BFC3-E6D9-E04F-999B-00FD4E4E019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0F4FF-046C-2345-B8A5-12F0A361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85" y="250991"/>
            <a:ext cx="8311478" cy="2114074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ru-RU" sz="4800" dirty="0"/>
              <a:t>объем функционала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F883A6-7AF2-6B4A-B2B3-9E333A0C5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66" y="1021753"/>
            <a:ext cx="8401480" cy="38960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879368-49B3-F440-BD71-B6EB130BD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59" y="1107696"/>
            <a:ext cx="8319361" cy="37963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8EB1C-3E6B-9D48-B6A3-94C8B0EE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5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8E9C6931-E344-B547-A3EF-827961F2D605}"/>
              </a:ext>
            </a:extLst>
          </p:cNvPr>
          <p:cNvSpPr/>
          <p:nvPr/>
        </p:nvSpPr>
        <p:spPr>
          <a:xfrm>
            <a:off x="0" y="-1"/>
            <a:ext cx="9144000" cy="5143499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FDE3037D-4BB4-894B-88FA-B73D87545780}"/>
              </a:ext>
            </a:extLst>
          </p:cNvPr>
          <p:cNvSpPr/>
          <p:nvPr/>
        </p:nvSpPr>
        <p:spPr>
          <a:xfrm>
            <a:off x="6137328" y="-1"/>
            <a:ext cx="3006672" cy="5143501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FFF062C2-7B7A-2948-B213-F2208DD8AD61}"/>
              </a:ext>
            </a:extLst>
          </p:cNvPr>
          <p:cNvSpPr/>
          <p:nvPr/>
        </p:nvSpPr>
        <p:spPr>
          <a:xfrm>
            <a:off x="3068664" y="-2"/>
            <a:ext cx="3068664" cy="5143501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9FB6407-3647-404F-B82D-6061979FE982}"/>
              </a:ext>
            </a:extLst>
          </p:cNvPr>
          <p:cNvSpPr/>
          <p:nvPr/>
        </p:nvSpPr>
        <p:spPr>
          <a:xfrm>
            <a:off x="0" y="-4"/>
            <a:ext cx="3068664" cy="5143501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Название 1">
            <a:extLst>
              <a:ext uri="{FF2B5EF4-FFF2-40B4-BE49-F238E27FC236}">
                <a16:creationId xmlns:a16="http://schemas.microsoft.com/office/drawing/2014/main" id="{421C69B2-7AC1-EF44-8CC1-C621168246C9}"/>
              </a:ext>
            </a:extLst>
          </p:cNvPr>
          <p:cNvSpPr txBox="1">
            <a:spLocks/>
          </p:cNvSpPr>
          <p:nvPr/>
        </p:nvSpPr>
        <p:spPr>
          <a:xfrm>
            <a:off x="351423" y="136093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 err="1">
                <a:solidFill>
                  <a:schemeClr val="bg1"/>
                </a:solidFill>
                <a:latin typeface="+mj-lt"/>
              </a:rPr>
              <a:t>верхнеуровневая</a:t>
            </a:r>
            <a:r>
              <a:rPr lang="ru-RU" sz="4800" dirty="0">
                <a:solidFill>
                  <a:schemeClr val="bg1"/>
                </a:solidFill>
                <a:latin typeface="+mj-lt"/>
              </a:rPr>
              <a:t> архитектура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DB332F-98F2-7449-BDBF-C88D199BD34F}"/>
              </a:ext>
            </a:extLst>
          </p:cNvPr>
          <p:cNvSpPr/>
          <p:nvPr/>
        </p:nvSpPr>
        <p:spPr>
          <a:xfrm>
            <a:off x="364212" y="1499725"/>
            <a:ext cx="290710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каналы привлечения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757EB7A-D4A3-9240-B3CC-3FCF1B9E1847}"/>
              </a:ext>
            </a:extLst>
          </p:cNvPr>
          <p:cNvSpPr/>
          <p:nvPr/>
        </p:nvSpPr>
        <p:spPr>
          <a:xfrm>
            <a:off x="7175804" y="1499725"/>
            <a:ext cx="92972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бекенд</a:t>
            </a:r>
            <a:endParaRPr lang="ru-RU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EB1B954-4944-FF4A-A6A9-A04F5CFA0D83}"/>
              </a:ext>
            </a:extLst>
          </p:cNvPr>
          <p:cNvGrpSpPr/>
          <p:nvPr/>
        </p:nvGrpSpPr>
        <p:grpSpPr>
          <a:xfrm>
            <a:off x="6898420" y="1883285"/>
            <a:ext cx="1438277" cy="978828"/>
            <a:chOff x="6708393" y="1666558"/>
            <a:chExt cx="1438277" cy="978828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04658EF5-15E1-E140-BE15-C97088471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8393" y="1666558"/>
              <a:ext cx="1438277" cy="978828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F7B4686B-7A81-8D44-9273-4184B1639B55}"/>
                </a:ext>
              </a:extLst>
            </p:cNvPr>
            <p:cNvSpPr/>
            <p:nvPr/>
          </p:nvSpPr>
          <p:spPr>
            <a:xfrm>
              <a:off x="6741317" y="2217723"/>
              <a:ext cx="13724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u="sng" dirty="0" err="1">
                  <a:ea typeface="Verdana" panose="020B0604030504040204" pitchFamily="34" charset="0"/>
                  <a:cs typeface="Verdana" panose="020B0604030504040204" pitchFamily="34" charset="0"/>
                </a:rPr>
                <a:t>config.tinkoff.ru</a:t>
              </a:r>
              <a:endParaRPr lang="ru-RU" sz="1400" b="1" u="sng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69D44B-2D5E-DA43-83C0-8F127449DCD8}"/>
              </a:ext>
            </a:extLst>
          </p:cNvPr>
          <p:cNvGrpSpPr/>
          <p:nvPr/>
        </p:nvGrpSpPr>
        <p:grpSpPr>
          <a:xfrm>
            <a:off x="468313" y="1981784"/>
            <a:ext cx="2334999" cy="377278"/>
            <a:chOff x="468313" y="1736776"/>
            <a:chExt cx="2334999" cy="377278"/>
          </a:xfrm>
        </p:grpSpPr>
        <p:sp>
          <p:nvSpPr>
            <p:cNvPr id="42" name="Rectangle 45">
              <a:extLst>
                <a:ext uri="{FF2B5EF4-FFF2-40B4-BE49-F238E27FC236}">
                  <a16:creationId xmlns:a16="http://schemas.microsoft.com/office/drawing/2014/main" id="{D9F849A7-3607-274F-A8A6-F4180B561183}"/>
                </a:ext>
              </a:extLst>
            </p:cNvPr>
            <p:cNvSpPr/>
            <p:nvPr/>
          </p:nvSpPr>
          <p:spPr>
            <a:xfrm>
              <a:off x="739831" y="1736776"/>
              <a:ext cx="2063481" cy="37727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контекст</a:t>
              </a:r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047B8FE6-8DA1-7A46-A887-E7A7F72F3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313" y="1798808"/>
              <a:ext cx="246356" cy="246356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F24E548-8E26-C74F-8AD7-00D2D4E17A00}"/>
              </a:ext>
            </a:extLst>
          </p:cNvPr>
          <p:cNvGrpSpPr/>
          <p:nvPr/>
        </p:nvGrpSpPr>
        <p:grpSpPr>
          <a:xfrm>
            <a:off x="468313" y="2459234"/>
            <a:ext cx="2344462" cy="377278"/>
            <a:chOff x="468313" y="2214226"/>
            <a:chExt cx="2344462" cy="377278"/>
          </a:xfrm>
        </p:grpSpPr>
        <p:sp>
          <p:nvSpPr>
            <p:cNvPr id="54" name="Rectangle 46">
              <a:extLst>
                <a:ext uri="{FF2B5EF4-FFF2-40B4-BE49-F238E27FC236}">
                  <a16:creationId xmlns:a16="http://schemas.microsoft.com/office/drawing/2014/main" id="{3302A495-D777-274B-8E31-F0525CC236C2}"/>
                </a:ext>
              </a:extLst>
            </p:cNvPr>
            <p:cNvSpPr/>
            <p:nvPr/>
          </p:nvSpPr>
          <p:spPr>
            <a:xfrm>
              <a:off x="743751" y="2214226"/>
              <a:ext cx="2069024" cy="37727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RTB</a:t>
              </a:r>
              <a:endPara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9DF71BD-2726-E948-A74F-CACC1FE3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313" y="2273729"/>
              <a:ext cx="246356" cy="246356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4880077-0AFB-0744-A279-CA6C79751A63}"/>
              </a:ext>
            </a:extLst>
          </p:cNvPr>
          <p:cNvGrpSpPr/>
          <p:nvPr/>
        </p:nvGrpSpPr>
        <p:grpSpPr>
          <a:xfrm>
            <a:off x="468313" y="2930832"/>
            <a:ext cx="2344462" cy="377278"/>
            <a:chOff x="468313" y="2685824"/>
            <a:chExt cx="2344462" cy="377278"/>
          </a:xfrm>
        </p:grpSpPr>
        <p:sp>
          <p:nvSpPr>
            <p:cNvPr id="55" name="Rectangle 47">
              <a:extLst>
                <a:ext uri="{FF2B5EF4-FFF2-40B4-BE49-F238E27FC236}">
                  <a16:creationId xmlns:a16="http://schemas.microsoft.com/office/drawing/2014/main" id="{0811B73B-312D-654C-862D-A2785E48B22D}"/>
                </a:ext>
              </a:extLst>
            </p:cNvPr>
            <p:cNvSpPr/>
            <p:nvPr/>
          </p:nvSpPr>
          <p:spPr>
            <a:xfrm>
              <a:off x="743751" y="2685824"/>
              <a:ext cx="2069024" cy="37727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emails</a:t>
              </a:r>
              <a:endPara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EC951E-C62B-EF4A-B848-92BF4FFFC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313" y="2755738"/>
              <a:ext cx="246356" cy="246356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60815B2-0364-A342-999F-0956AFFD1881}"/>
              </a:ext>
            </a:extLst>
          </p:cNvPr>
          <p:cNvGrpSpPr/>
          <p:nvPr/>
        </p:nvGrpSpPr>
        <p:grpSpPr>
          <a:xfrm>
            <a:off x="468313" y="3420992"/>
            <a:ext cx="2334999" cy="377278"/>
            <a:chOff x="468313" y="3175984"/>
            <a:chExt cx="2334999" cy="377278"/>
          </a:xfrm>
        </p:grpSpPr>
        <p:sp>
          <p:nvSpPr>
            <p:cNvPr id="56" name="Rectangle 48">
              <a:extLst>
                <a:ext uri="{FF2B5EF4-FFF2-40B4-BE49-F238E27FC236}">
                  <a16:creationId xmlns:a16="http://schemas.microsoft.com/office/drawing/2014/main" id="{63F44FC6-64F5-6F41-A34E-CA53A806FA48}"/>
                </a:ext>
              </a:extLst>
            </p:cNvPr>
            <p:cNvSpPr/>
            <p:nvPr/>
          </p:nvSpPr>
          <p:spPr>
            <a:xfrm>
              <a:off x="739831" y="3175984"/>
              <a:ext cx="2063481" cy="37727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SEO</a:t>
              </a:r>
              <a:endPara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E8481A58-A8FB-B743-BFCD-7BF356B91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313" y="3237747"/>
              <a:ext cx="246356" cy="24635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3183CE7-07E5-ED43-970C-22FC8B1D3189}"/>
              </a:ext>
            </a:extLst>
          </p:cNvPr>
          <p:cNvGrpSpPr/>
          <p:nvPr/>
        </p:nvGrpSpPr>
        <p:grpSpPr>
          <a:xfrm>
            <a:off x="468313" y="3916840"/>
            <a:ext cx="2334999" cy="377278"/>
            <a:chOff x="468313" y="3671832"/>
            <a:chExt cx="2334999" cy="377278"/>
          </a:xfrm>
        </p:grpSpPr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79686EB3-2BF4-904B-83C0-F6D96D4D66DE}"/>
                </a:ext>
              </a:extLst>
            </p:cNvPr>
            <p:cNvSpPr/>
            <p:nvPr/>
          </p:nvSpPr>
          <p:spPr>
            <a:xfrm>
              <a:off x="739831" y="3671832"/>
              <a:ext cx="2063481" cy="37727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err="1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tinkoff</a:t>
              </a:r>
              <a:r>
                <a:rPr lang="en-US" sz="1400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journal</a:t>
              </a:r>
              <a:endPara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6872DCBC-ED2D-1B49-A16D-BC1AC5AF3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313" y="3719756"/>
              <a:ext cx="246356" cy="246356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AC176D0-6456-564D-925F-F338E9463E22}"/>
              </a:ext>
            </a:extLst>
          </p:cNvPr>
          <p:cNvGrpSpPr/>
          <p:nvPr/>
        </p:nvGrpSpPr>
        <p:grpSpPr>
          <a:xfrm>
            <a:off x="6898420" y="3247102"/>
            <a:ext cx="1438277" cy="978828"/>
            <a:chOff x="6708393" y="3030375"/>
            <a:chExt cx="1438277" cy="978828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4F5EBD2A-AF7D-DE44-93CE-CC8E84EDE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8393" y="3030375"/>
              <a:ext cx="1438277" cy="978828"/>
            </a:xfrm>
            <a:prstGeom prst="rect">
              <a:avLst/>
            </a:prstGeom>
          </p:spPr>
        </p:pic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3AA10437-D5DA-2A45-9705-EFC29A20D2CD}"/>
                </a:ext>
              </a:extLst>
            </p:cNvPr>
            <p:cNvSpPr/>
            <p:nvPr/>
          </p:nvSpPr>
          <p:spPr>
            <a:xfrm>
              <a:off x="6852597" y="3582729"/>
              <a:ext cx="1149867" cy="279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u="sng" dirty="0" err="1">
                  <a:ea typeface="Verdana" panose="020B0604030504040204" pitchFamily="34" charset="0"/>
                  <a:cs typeface="Verdana" panose="020B0604030504040204" pitchFamily="34" charset="0"/>
                </a:rPr>
                <a:t>api.tinkoff.ru</a:t>
              </a:r>
              <a:endParaRPr lang="ru-RU" sz="1400" b="1" u="sng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5A62CD1-2E62-214B-AD29-3756A215C9F5}"/>
              </a:ext>
            </a:extLst>
          </p:cNvPr>
          <p:cNvGrpSpPr/>
          <p:nvPr/>
        </p:nvGrpSpPr>
        <p:grpSpPr>
          <a:xfrm>
            <a:off x="3702782" y="2193790"/>
            <a:ext cx="1800429" cy="1800429"/>
            <a:chOff x="3702782" y="1977063"/>
            <a:chExt cx="1800429" cy="1800429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96091DD4-7032-5F4E-B915-B867BDE92213}"/>
                </a:ext>
              </a:extLst>
            </p:cNvPr>
            <p:cNvSpPr/>
            <p:nvPr/>
          </p:nvSpPr>
          <p:spPr>
            <a:xfrm>
              <a:off x="3702782" y="1977063"/>
              <a:ext cx="1800429" cy="1800429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Rectangle 31">
              <a:extLst>
                <a:ext uri="{FF2B5EF4-FFF2-40B4-BE49-F238E27FC236}">
                  <a16:creationId xmlns:a16="http://schemas.microsoft.com/office/drawing/2014/main" id="{E4C5BC2D-7F12-0D4B-9838-FA9F60F7FBE2}"/>
                </a:ext>
              </a:extLst>
            </p:cNvPr>
            <p:cNvSpPr/>
            <p:nvPr/>
          </p:nvSpPr>
          <p:spPr>
            <a:xfrm>
              <a:off x="3747551" y="2240019"/>
              <a:ext cx="1710890" cy="84887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платформа</a:t>
              </a: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6C4B276E-3FD9-E248-A1ED-D75A655DE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1676" y="2891945"/>
              <a:ext cx="1162641" cy="212308"/>
            </a:xfrm>
            <a:prstGeom prst="rect">
              <a:avLst/>
            </a:prstGeom>
          </p:spPr>
        </p:pic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6B8795C-23A6-4E40-BD5A-0D83FB3ECE7D}"/>
              </a:ext>
            </a:extLst>
          </p:cNvPr>
          <p:cNvSpPr/>
          <p:nvPr/>
        </p:nvSpPr>
        <p:spPr>
          <a:xfrm>
            <a:off x="3530728" y="1499725"/>
            <a:ext cx="214326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фронтенд</a:t>
            </a: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Tinkoff.ru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4E30BD2-9026-CC42-941C-3F0B9FBAE14A}"/>
              </a:ext>
            </a:extLst>
          </p:cNvPr>
          <p:cNvSpPr/>
          <p:nvPr/>
        </p:nvSpPr>
        <p:spPr>
          <a:xfrm>
            <a:off x="377212" y="1942858"/>
            <a:ext cx="2057334" cy="43319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991515F-42AE-D043-A6C8-8794CB8647B1}"/>
              </a:ext>
            </a:extLst>
          </p:cNvPr>
          <p:cNvGrpSpPr/>
          <p:nvPr/>
        </p:nvGrpSpPr>
        <p:grpSpPr>
          <a:xfrm>
            <a:off x="1962501" y="2193789"/>
            <a:ext cx="3545263" cy="1800429"/>
            <a:chOff x="1962501" y="1823500"/>
            <a:chExt cx="3545263" cy="1800429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F3699E67-94D3-0748-A265-B5778736F150}"/>
                </a:ext>
              </a:extLst>
            </p:cNvPr>
            <p:cNvSpPr/>
            <p:nvPr/>
          </p:nvSpPr>
          <p:spPr>
            <a:xfrm>
              <a:off x="3707335" y="1823500"/>
              <a:ext cx="1800429" cy="180042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Соединительная линия уступом 40">
              <a:extLst>
                <a:ext uri="{FF2B5EF4-FFF2-40B4-BE49-F238E27FC236}">
                  <a16:creationId xmlns:a16="http://schemas.microsoft.com/office/drawing/2014/main" id="{1131D7DC-5463-EB41-8182-ABFD74467E64}"/>
                </a:ext>
              </a:extLst>
            </p:cNvPr>
            <p:cNvCxnSpPr>
              <a:cxnSpLocks/>
            </p:cNvCxnSpPr>
            <p:nvPr/>
          </p:nvCxnSpPr>
          <p:spPr>
            <a:xfrm>
              <a:off x="1962501" y="2005764"/>
              <a:ext cx="1723819" cy="734903"/>
            </a:xfrm>
            <a:prstGeom prst="bentConnector3">
              <a:avLst>
                <a:gd name="adj1" fmla="val 225"/>
              </a:avLst>
            </a:prstGeom>
            <a:ln w="19050" cap="rnd">
              <a:solidFill>
                <a:schemeClr val="bg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E7FC666-CC2C-084C-851C-614516F3C095}"/>
              </a:ext>
            </a:extLst>
          </p:cNvPr>
          <p:cNvGrpSpPr/>
          <p:nvPr/>
        </p:nvGrpSpPr>
        <p:grpSpPr>
          <a:xfrm>
            <a:off x="5481532" y="3239511"/>
            <a:ext cx="2855165" cy="979200"/>
            <a:chOff x="5481532" y="2869222"/>
            <a:chExt cx="2855165" cy="97920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85EF761C-4E89-FA4F-91F7-3BAA58D6E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01534" y="2869222"/>
              <a:ext cx="1435163" cy="979200"/>
            </a:xfrm>
            <a:prstGeom prst="rect">
              <a:avLst/>
            </a:prstGeom>
          </p:spPr>
        </p:pic>
        <p:cxnSp>
          <p:nvCxnSpPr>
            <p:cNvPr id="45" name="Соединительная линия уступом 44">
              <a:extLst>
                <a:ext uri="{FF2B5EF4-FFF2-40B4-BE49-F238E27FC236}">
                  <a16:creationId xmlns:a16="http://schemas.microsoft.com/office/drawing/2014/main" id="{48EFFDF4-628B-3449-ADF9-22FB5EAF27C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481532" y="2943091"/>
              <a:ext cx="1416886" cy="651384"/>
            </a:xfrm>
            <a:prstGeom prst="bentConnector3">
              <a:avLst>
                <a:gd name="adj1" fmla="val 99869"/>
              </a:avLst>
            </a:prstGeom>
            <a:ln w="19050" cap="rnd">
              <a:solidFill>
                <a:schemeClr val="bg1"/>
              </a:solidFill>
              <a:prstDash val="sysDot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5004F89-3D1F-BC4F-9B9D-9451859E2778}"/>
              </a:ext>
            </a:extLst>
          </p:cNvPr>
          <p:cNvGrpSpPr/>
          <p:nvPr/>
        </p:nvGrpSpPr>
        <p:grpSpPr>
          <a:xfrm>
            <a:off x="5481532" y="1883285"/>
            <a:ext cx="2855165" cy="979200"/>
            <a:chOff x="5481532" y="1512996"/>
            <a:chExt cx="2855165" cy="9792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F55DCAA8-909A-0C47-9AD6-7565A86E6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01534" y="1512996"/>
              <a:ext cx="1435163" cy="979200"/>
            </a:xfrm>
            <a:prstGeom prst="rect">
              <a:avLst/>
            </a:prstGeom>
          </p:spPr>
        </p:pic>
        <p:cxnSp>
          <p:nvCxnSpPr>
            <p:cNvPr id="46" name="Соединительная линия уступом 45">
              <a:extLst>
                <a:ext uri="{FF2B5EF4-FFF2-40B4-BE49-F238E27FC236}">
                  <a16:creationId xmlns:a16="http://schemas.microsoft.com/office/drawing/2014/main" id="{10C73540-175E-7E4D-878C-26F693370FB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481532" y="1823500"/>
              <a:ext cx="1631787" cy="668324"/>
            </a:xfrm>
            <a:prstGeom prst="bentConnector3">
              <a:avLst>
                <a:gd name="adj1" fmla="val 100343"/>
              </a:avLst>
            </a:prstGeom>
            <a:ln w="19050" cap="rnd">
              <a:solidFill>
                <a:schemeClr val="bg1"/>
              </a:solidFill>
              <a:prstDash val="sysDot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E7F850A7-F32F-E945-87C5-F772525F6D7C}"/>
              </a:ext>
            </a:extLst>
          </p:cNvPr>
          <p:cNvSpPr>
            <a:spLocks noChangeAspect="1"/>
          </p:cNvSpPr>
          <p:nvPr/>
        </p:nvSpPr>
        <p:spPr>
          <a:xfrm>
            <a:off x="3365627" y="1852543"/>
            <a:ext cx="2482920" cy="2482920"/>
          </a:xfrm>
          <a:prstGeom prst="ellipse">
            <a:avLst/>
          </a:prstGeom>
          <a:noFill/>
          <a:ln w="38100">
            <a:solidFill>
              <a:srgbClr val="FFDD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EB556-3C77-2A46-9C18-D833106A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/>
      <p:bldP spid="40" grpId="0"/>
      <p:bldP spid="31" grpId="0"/>
      <p:bldP spid="32" grpId="0" animBg="1"/>
      <p:bldP spid="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2A08150-1109-A749-98AA-C41F6A668DA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0F4FF-046C-2345-B8A5-12F0A361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85" y="250991"/>
            <a:ext cx="8311478" cy="2114074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ru-RU" sz="4800" dirty="0"/>
              <a:t>скорость выпуска</a:t>
            </a:r>
          </a:p>
        </p:txBody>
      </p:sp>
      <p:pic>
        <p:nvPicPr>
          <p:cNvPr id="8" name="Объект 12">
            <a:extLst>
              <a:ext uri="{FF2B5EF4-FFF2-40B4-BE49-F238E27FC236}">
                <a16:creationId xmlns:a16="http://schemas.microsoft.com/office/drawing/2014/main" id="{73D1EC77-2599-4E4C-8540-71D35A001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88" y="1526290"/>
            <a:ext cx="8720366" cy="348108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294746-A6C7-7A4A-8051-9F28FF93F7BB}"/>
              </a:ext>
            </a:extLst>
          </p:cNvPr>
          <p:cNvSpPr/>
          <p:nvPr/>
        </p:nvSpPr>
        <p:spPr>
          <a:xfrm>
            <a:off x="6563155" y="1308028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среднее</a:t>
            </a:r>
            <a:r>
              <a:rPr lang="ru-RU" sz="1400" b="1" dirty="0">
                <a:solidFill>
                  <a:srgbClr val="727479"/>
                </a:solidFill>
                <a:latin typeface="Lato"/>
              </a:rPr>
              <a:t> </a:t>
            </a:r>
            <a:r>
              <a:rPr lang="ru-RU" sz="1400" dirty="0"/>
              <a:t>время на релиз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8EB1C-3E6B-9D48-B6A3-94C8B0EE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668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1E8D80D-3DD8-A447-A638-E77B8504A50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395D4A-E5F4-184C-9493-EAF50F05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65" y="830060"/>
            <a:ext cx="8354325" cy="39255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8EB1C-3E6B-9D48-B6A3-94C8B0EE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41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F6A1815-05CC-D844-AB72-462836A6374D}"/>
              </a:ext>
            </a:extLst>
          </p:cNvPr>
          <p:cNvSpPr/>
          <p:nvPr/>
        </p:nvSpPr>
        <p:spPr>
          <a:xfrm>
            <a:off x="6406690" y="1308028"/>
            <a:ext cx="2123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пропущенные проблемы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0F4FF-046C-2345-B8A5-12F0A361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85" y="250991"/>
            <a:ext cx="8311478" cy="2114074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ru-RU" sz="4800" dirty="0"/>
              <a:t>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332162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42</a:t>
            </a:fld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DB1119F-99E1-2B48-AE43-558B7BD39E4E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E0C2C12-54CE-F34A-A017-949EBF457381}"/>
              </a:ext>
            </a:extLst>
          </p:cNvPr>
          <p:cNvSpPr txBox="1">
            <a:spLocks/>
          </p:cNvSpPr>
          <p:nvPr/>
        </p:nvSpPr>
        <p:spPr>
          <a:xfrm>
            <a:off x="364210" y="46186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pPr/>
              <a:t>42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F6AD3B-C8C7-4548-A17C-4871F9498548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изменения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3740EBB-FF0B-9142-B2DB-7DC42520FD88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3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0097E2B-906A-B548-9490-38CAED426B77}"/>
              </a:ext>
            </a:extLst>
          </p:cNvPr>
          <p:cNvSpPr/>
          <p:nvPr/>
        </p:nvSpPr>
        <p:spPr>
          <a:xfrm>
            <a:off x="318996" y="1315576"/>
            <a:ext cx="3304119" cy="3304119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9E908ED-4C0F-9544-B19F-AD5EE68DB63D}"/>
              </a:ext>
            </a:extLst>
          </p:cNvPr>
          <p:cNvSpPr/>
          <p:nvPr/>
        </p:nvSpPr>
        <p:spPr>
          <a:xfrm>
            <a:off x="2239046" y="974674"/>
            <a:ext cx="2527069" cy="2527069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BA6D92-51DD-6041-876C-6CB136E0852D}"/>
              </a:ext>
            </a:extLst>
          </p:cNvPr>
          <p:cNvSpPr/>
          <p:nvPr/>
        </p:nvSpPr>
        <p:spPr>
          <a:xfrm>
            <a:off x="309500" y="2705918"/>
            <a:ext cx="3042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дальнейший рост количества задач </a:t>
            </a:r>
            <a:br>
              <a:rPr lang="en-US" b="1" dirty="0"/>
            </a:br>
            <a:r>
              <a:rPr lang="ru-RU" b="1" dirty="0"/>
              <a:t>и команд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A7DA2D7-0716-F14C-AAE1-3B8C2AFACA2C}"/>
              </a:ext>
            </a:extLst>
          </p:cNvPr>
          <p:cNvSpPr/>
          <p:nvPr/>
        </p:nvSpPr>
        <p:spPr>
          <a:xfrm>
            <a:off x="3807064" y="621027"/>
            <a:ext cx="2076927" cy="2076927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AA82CA-F231-EF49-BF12-A2C8ACE32B6B}"/>
              </a:ext>
            </a:extLst>
          </p:cNvPr>
          <p:cNvSpPr/>
          <p:nvPr/>
        </p:nvSpPr>
        <p:spPr>
          <a:xfrm>
            <a:off x="2158460" y="1812782"/>
            <a:ext cx="26909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dirty="0"/>
              <a:t>ответственность </a:t>
            </a:r>
            <a:br>
              <a:rPr lang="en-US" sz="1400" dirty="0"/>
            </a:br>
            <a:r>
              <a:rPr lang="ru-RU" sz="1400" dirty="0"/>
              <a:t>за всю неавторизованную часть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19A2AE-EC1E-CF44-9165-D073CC7FE8DB}"/>
              </a:ext>
            </a:extLst>
          </p:cNvPr>
          <p:cNvSpPr/>
          <p:nvPr/>
        </p:nvSpPr>
        <p:spPr>
          <a:xfrm>
            <a:off x="3936125" y="1093548"/>
            <a:ext cx="1517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dirty="0"/>
              <a:t>команд стало больше </a:t>
            </a:r>
            <a:r>
              <a:rPr lang="en-US" sz="1400" b="1" dirty="0"/>
              <a:t>5</a:t>
            </a:r>
            <a:endParaRPr lang="ru-RU" sz="1400" b="1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B4897FF-FC31-7F44-9DE5-09026236D38C}"/>
              </a:ext>
            </a:extLst>
          </p:cNvPr>
          <p:cNvGrpSpPr/>
          <p:nvPr/>
        </p:nvGrpSpPr>
        <p:grpSpPr>
          <a:xfrm>
            <a:off x="5706496" y="972483"/>
            <a:ext cx="3042023" cy="2195100"/>
            <a:chOff x="5706496" y="972483"/>
            <a:chExt cx="3042023" cy="21951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6A269C4B-38BA-0E48-9027-D074C21F57E9}"/>
                </a:ext>
              </a:extLst>
            </p:cNvPr>
            <p:cNvSpPr/>
            <p:nvPr/>
          </p:nvSpPr>
          <p:spPr>
            <a:xfrm>
              <a:off x="6066096" y="972483"/>
              <a:ext cx="2195100" cy="21951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6FB9CD6-E09E-3147-B296-904EEFD9D2C6}"/>
                </a:ext>
              </a:extLst>
            </p:cNvPr>
            <p:cNvSpPr/>
            <p:nvPr/>
          </p:nvSpPr>
          <p:spPr>
            <a:xfrm>
              <a:off x="5706496" y="1505589"/>
              <a:ext cx="304202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появление релиз-менеджеров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ru-RU" b="1" dirty="0">
                  <a:solidFill>
                    <a:schemeClr val="bg1"/>
                  </a:solidFill>
                </a:rPr>
                <a:t>для улучшения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ru-RU" b="1" dirty="0">
                  <a:solidFill>
                    <a:schemeClr val="bg1"/>
                  </a:solidFill>
                </a:rPr>
                <a:t>процессов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A74B989-99E7-AC43-8BEF-64AFC70B85D0}"/>
              </a:ext>
            </a:extLst>
          </p:cNvPr>
          <p:cNvGrpSpPr/>
          <p:nvPr/>
        </p:nvGrpSpPr>
        <p:grpSpPr>
          <a:xfrm>
            <a:off x="4695018" y="2967635"/>
            <a:ext cx="1950144" cy="1950144"/>
            <a:chOff x="4695018" y="2967635"/>
            <a:chExt cx="1950144" cy="195014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F3BEA325-818C-8042-A313-DFD80C1C3940}"/>
                </a:ext>
              </a:extLst>
            </p:cNvPr>
            <p:cNvSpPr/>
            <p:nvPr/>
          </p:nvSpPr>
          <p:spPr>
            <a:xfrm>
              <a:off x="4695018" y="2967635"/>
              <a:ext cx="1950144" cy="1950144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CF572C7D-6FEB-4248-9C2B-0149D147DB11}"/>
                </a:ext>
              </a:extLst>
            </p:cNvPr>
            <p:cNvSpPr/>
            <p:nvPr/>
          </p:nvSpPr>
          <p:spPr>
            <a:xfrm>
              <a:off x="4795669" y="3453876"/>
              <a:ext cx="17488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выделение общих инструментов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7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3" grpId="0"/>
      <p:bldP spid="22" grpId="0" animBg="1"/>
      <p:bldP spid="4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C020031-94BE-5C45-B7F1-7A3E3370586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6C69F4-A080-854D-8A81-E284DED484CB}"/>
              </a:ext>
            </a:extLst>
          </p:cNvPr>
          <p:cNvSpPr txBox="1">
            <a:spLocks/>
          </p:cNvSpPr>
          <p:nvPr/>
        </p:nvSpPr>
        <p:spPr>
          <a:xfrm>
            <a:off x="364210" y="828232"/>
            <a:ext cx="7772400" cy="1125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/>
              <a:t>делегируем ответственность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3A4AFE-2C79-0145-B92C-7033B01EA8E4}"/>
              </a:ext>
            </a:extLst>
          </p:cNvPr>
          <p:cNvSpPr txBox="1">
            <a:spLocks/>
          </p:cNvSpPr>
          <p:nvPr/>
        </p:nvSpPr>
        <p:spPr>
          <a:xfrm>
            <a:off x="318772" y="-130629"/>
            <a:ext cx="8229600" cy="123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</a:rPr>
              <a:t>шаг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B34-D9D6-0942-AA29-16910E2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96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2A0D936A-1521-0040-8A80-9B4FBE92D48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C4282E-E02D-9349-B414-32CECFD62BCC}"/>
              </a:ext>
            </a:extLst>
          </p:cNvPr>
          <p:cNvSpPr txBox="1">
            <a:spLocks/>
          </p:cNvSpPr>
          <p:nvPr/>
        </p:nvSpPr>
        <p:spPr>
          <a:xfrm>
            <a:off x="346042" y="261830"/>
            <a:ext cx="8229600" cy="2168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ru-RU" sz="4800" dirty="0">
                <a:solidFill>
                  <a:schemeClr val="bg1"/>
                </a:solidFill>
              </a:rPr>
              <a:t>проблема распределения ответственности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4E4EFA5-0AFF-0747-9266-2DDF2F961D35}"/>
              </a:ext>
            </a:extLst>
          </p:cNvPr>
          <p:cNvSpPr>
            <a:spLocks noChangeAspect="1"/>
          </p:cNvSpPr>
          <p:nvPr/>
        </p:nvSpPr>
        <p:spPr>
          <a:xfrm>
            <a:off x="859003" y="1704774"/>
            <a:ext cx="2376000" cy="2376000"/>
          </a:xfrm>
          <a:prstGeom prst="ellipse">
            <a:avLst/>
          </a:prstGeom>
          <a:solidFill>
            <a:srgbClr val="FFDD2F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FDAB950-0FBF-2148-BB06-27F631826F10}"/>
              </a:ext>
            </a:extLst>
          </p:cNvPr>
          <p:cNvSpPr>
            <a:spLocks noChangeAspect="1"/>
          </p:cNvSpPr>
          <p:nvPr/>
        </p:nvSpPr>
        <p:spPr>
          <a:xfrm>
            <a:off x="823003" y="1704774"/>
            <a:ext cx="2448000" cy="2448000"/>
          </a:xfrm>
          <a:prstGeom prst="ellipse">
            <a:avLst/>
          </a:prstGeom>
          <a:solidFill>
            <a:srgbClr val="FFDD2F"/>
          </a:solidFill>
          <a:ln w="76200">
            <a:noFill/>
          </a:ln>
          <a:effectLst>
            <a:glow rad="812800">
              <a:srgbClr val="FFDD2F"/>
            </a:glo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98A907B-FF74-ED44-91E9-AEE14A98E214}"/>
              </a:ext>
            </a:extLst>
          </p:cNvPr>
          <p:cNvSpPr/>
          <p:nvPr/>
        </p:nvSpPr>
        <p:spPr>
          <a:xfrm>
            <a:off x="766715" y="2362448"/>
            <a:ext cx="27342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монорепозиторий</a:t>
            </a:r>
            <a:r>
              <a:rPr lang="ru-RU" sz="1400" b="1" dirty="0"/>
              <a:t> </a:t>
            </a:r>
            <a:br>
              <a:rPr lang="ru-RU" sz="1400" b="1" dirty="0"/>
            </a:br>
            <a:r>
              <a:rPr lang="ru-RU" sz="1400" b="1" dirty="0"/>
              <a:t>и общий код </a:t>
            </a:r>
            <a:br>
              <a:rPr lang="ru-RU" sz="1400" b="1" dirty="0"/>
            </a:br>
            <a:r>
              <a:rPr lang="ru-RU" sz="1400" b="1" dirty="0"/>
              <a:t>приводит к размытию ответственности </a:t>
            </a:r>
            <a:br>
              <a:rPr lang="ru-RU" sz="1400" b="1" dirty="0"/>
            </a:br>
            <a:r>
              <a:rPr lang="ru-RU" sz="1400" b="1" dirty="0" err="1"/>
              <a:t>тимлида</a:t>
            </a:r>
            <a:endParaRPr lang="ru-RU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3A94A-3EEA-BE47-AB7C-200DEA6A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44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2CD7852-95F7-BC4A-BB6B-7EC468ED04F7}"/>
              </a:ext>
            </a:extLst>
          </p:cNvPr>
          <p:cNvSpPr/>
          <p:nvPr/>
        </p:nvSpPr>
        <p:spPr>
          <a:xfrm>
            <a:off x="3935594" y="2595947"/>
            <a:ext cx="2244876" cy="2244876"/>
          </a:xfrm>
          <a:prstGeom prst="ellipse">
            <a:avLst/>
          </a:prstGeom>
          <a:noFill/>
          <a:ln w="76200">
            <a:solidFill>
              <a:srgbClr val="9BB9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FB81783-623E-9745-949B-1FEB5ED7B505}"/>
              </a:ext>
            </a:extLst>
          </p:cNvPr>
          <p:cNvGrpSpPr/>
          <p:nvPr/>
        </p:nvGrpSpPr>
        <p:grpSpPr>
          <a:xfrm>
            <a:off x="4139747" y="2800100"/>
            <a:ext cx="1836571" cy="1836571"/>
            <a:chOff x="4484337" y="2662100"/>
            <a:chExt cx="1836571" cy="1836571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F87F2BD2-6E29-D143-A902-502A957195A9}"/>
                </a:ext>
              </a:extLst>
            </p:cNvPr>
            <p:cNvSpPr/>
            <p:nvPr/>
          </p:nvSpPr>
          <p:spPr>
            <a:xfrm>
              <a:off x="4484337" y="2662100"/>
              <a:ext cx="1836571" cy="1836571"/>
            </a:xfrm>
            <a:prstGeom prst="ellipse">
              <a:avLst/>
            </a:prstGeom>
            <a:solidFill>
              <a:srgbClr val="9BB9DE"/>
            </a:solidFill>
            <a:ln w="762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D046CCE-EF8E-7A44-A0A5-A221EAC149D1}"/>
                </a:ext>
              </a:extLst>
            </p:cNvPr>
            <p:cNvSpPr/>
            <p:nvPr/>
          </p:nvSpPr>
          <p:spPr>
            <a:xfrm>
              <a:off x="4895780" y="3103331"/>
              <a:ext cx="106311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/>
                <a:t>внешние </a:t>
              </a:r>
              <a:br>
                <a:rPr lang="ru-RU" sz="1400" b="1" dirty="0"/>
              </a:br>
              <a:r>
                <a:rPr lang="ru-RU" sz="1400" b="1" dirty="0"/>
                <a:t>эффекты </a:t>
              </a:r>
              <a:br>
                <a:rPr lang="ru-RU" sz="1400" b="1" dirty="0"/>
              </a:br>
              <a:r>
                <a:rPr lang="ru-RU" sz="1400" b="1" dirty="0"/>
                <a:t>от чужих </a:t>
              </a:r>
              <a:br>
                <a:rPr lang="ru-RU" sz="1400" b="1" dirty="0"/>
              </a:br>
              <a:r>
                <a:rPr lang="ru-RU" sz="1400" b="1" dirty="0"/>
                <a:t>изменений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B97885C-82FB-124F-8AF3-C7DD199DED25}"/>
              </a:ext>
            </a:extLst>
          </p:cNvPr>
          <p:cNvGrpSpPr/>
          <p:nvPr/>
        </p:nvGrpSpPr>
        <p:grpSpPr>
          <a:xfrm>
            <a:off x="4890595" y="921172"/>
            <a:ext cx="5122149" cy="2761141"/>
            <a:chOff x="5092006" y="1069454"/>
            <a:chExt cx="4572000" cy="246457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CEDB64C-E1E6-DB42-9212-B62D30FCF7B3}"/>
                </a:ext>
              </a:extLst>
            </p:cNvPr>
            <p:cNvSpPr/>
            <p:nvPr/>
          </p:nvSpPr>
          <p:spPr>
            <a:xfrm>
              <a:off x="5092006" y="1963999"/>
              <a:ext cx="4572000" cy="6593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сложно пробовать </a:t>
              </a:r>
              <a:br>
                <a:rPr lang="ru-RU" sz="1400" b="1" dirty="0">
                  <a:solidFill>
                    <a:schemeClr val="bg1"/>
                  </a:solidFill>
                </a:rPr>
              </a:br>
              <a:r>
                <a:rPr lang="ru-RU" sz="1400" b="1" dirty="0">
                  <a:solidFill>
                    <a:schemeClr val="bg1"/>
                  </a:solidFill>
                </a:rPr>
                <a:t>новое (нигде ничего </a:t>
              </a:r>
              <a:br>
                <a:rPr lang="ru-RU" sz="1400" b="1" dirty="0">
                  <a:solidFill>
                    <a:schemeClr val="bg1"/>
                  </a:solidFill>
                </a:rPr>
              </a:br>
              <a:r>
                <a:rPr lang="ru-RU" sz="1400" b="1" dirty="0">
                  <a:solidFill>
                    <a:schemeClr val="bg1"/>
                  </a:solidFill>
                </a:rPr>
                <a:t>не должно ломаться)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23E70D7F-398D-FF4D-B54E-D36768D9A777}"/>
                </a:ext>
              </a:extLst>
            </p:cNvPr>
            <p:cNvSpPr/>
            <p:nvPr/>
          </p:nvSpPr>
          <p:spPr>
            <a:xfrm>
              <a:off x="6106187" y="1069454"/>
              <a:ext cx="2464578" cy="2464578"/>
            </a:xfrm>
            <a:prstGeom prst="ellipse">
              <a:avLst/>
            </a:prstGeom>
            <a:noFill/>
            <a:ln w="76200">
              <a:solidFill>
                <a:srgbClr val="FFDD2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</p:grpSp>
      <p:sp>
        <p:nvSpPr>
          <p:cNvPr id="21" name="Овал 20">
            <a:extLst>
              <a:ext uri="{FF2B5EF4-FFF2-40B4-BE49-F238E27FC236}">
                <a16:creationId xmlns:a16="http://schemas.microsoft.com/office/drawing/2014/main" id="{2B67694C-8D53-094E-98AE-A10595476945}"/>
              </a:ext>
            </a:extLst>
          </p:cNvPr>
          <p:cNvSpPr/>
          <p:nvPr/>
        </p:nvSpPr>
        <p:spPr>
          <a:xfrm>
            <a:off x="7898417" y="3308255"/>
            <a:ext cx="399522" cy="399522"/>
          </a:xfrm>
          <a:prstGeom prst="ellipse">
            <a:avLst/>
          </a:prstGeom>
          <a:solidFill>
            <a:srgbClr val="9BB9DE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34129B9-30F0-2046-9F76-984EF5D370FC}"/>
              </a:ext>
            </a:extLst>
          </p:cNvPr>
          <p:cNvSpPr/>
          <p:nvPr/>
        </p:nvSpPr>
        <p:spPr>
          <a:xfrm>
            <a:off x="5895261" y="1424575"/>
            <a:ext cx="560398" cy="560398"/>
          </a:xfrm>
          <a:prstGeom prst="ellipse">
            <a:avLst/>
          </a:prstGeom>
          <a:solidFill>
            <a:srgbClr val="FFDD2F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AB65F70-EF66-CA4F-B9DC-A580C99A7239}"/>
              </a:ext>
            </a:extLst>
          </p:cNvPr>
          <p:cNvSpPr/>
          <p:nvPr/>
        </p:nvSpPr>
        <p:spPr>
          <a:xfrm>
            <a:off x="8123551" y="1053837"/>
            <a:ext cx="348776" cy="348776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1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26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"/>
                            </p:stCondLst>
                            <p:childTnLst>
                              <p:par>
                                <p:cTn id="63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"/>
                            </p:stCondLst>
                            <p:childTnLst>
                              <p:par>
                                <p:cTn id="82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70" accel="100000">
                                          <p:stCondLst>
                                            <p:cond delay="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D39AF19-5845-0242-AB59-5AABB5B53B55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4654EE73-5DD1-A44B-AF3A-0B7971B3D046}"/>
              </a:ext>
            </a:extLst>
          </p:cNvPr>
          <p:cNvSpPr/>
          <p:nvPr/>
        </p:nvSpPr>
        <p:spPr>
          <a:xfrm>
            <a:off x="-1" y="-3780"/>
            <a:ext cx="4583360" cy="5147277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E2A6344-9158-B342-A62C-0220BF927A57}"/>
              </a:ext>
            </a:extLst>
          </p:cNvPr>
          <p:cNvSpPr/>
          <p:nvPr/>
        </p:nvSpPr>
        <p:spPr>
          <a:xfrm>
            <a:off x="4572000" y="-3779"/>
            <a:ext cx="4583360" cy="5147277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4B2DF3-3766-EF41-BF51-955CFBD7D2C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архитектура фронта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6D5EC2-E726-6948-A26A-381D3E790B45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4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50599F-F9F6-884F-BBCE-D2FD078C8B8F}"/>
              </a:ext>
            </a:extLst>
          </p:cNvPr>
          <p:cNvSpPr txBox="1">
            <a:spLocks/>
          </p:cNvSpPr>
          <p:nvPr/>
        </p:nvSpPr>
        <p:spPr>
          <a:xfrm>
            <a:off x="382390" y="1165417"/>
            <a:ext cx="458335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800" b="1">
                <a:solidFill>
                  <a:schemeClr val="bg1"/>
                </a:solidFill>
              </a:rPr>
              <a:t>организация кода</a:t>
            </a:r>
            <a:endParaRPr lang="ru-RU" sz="180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B43E5A67-5329-0743-9BA6-6476B1A158A7}"/>
              </a:ext>
            </a:extLst>
          </p:cNvPr>
          <p:cNvSpPr txBox="1">
            <a:spLocks/>
          </p:cNvSpPr>
          <p:nvPr/>
        </p:nvSpPr>
        <p:spPr>
          <a:xfrm>
            <a:off x="4977108" y="1165417"/>
            <a:ext cx="4560641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800" b="1">
                <a:solidFill>
                  <a:schemeClr val="bg1"/>
                </a:solidFill>
              </a:rPr>
              <a:t>эксплуатация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B2EC52C-6BF7-EA44-BD48-6C877FC21F8A}"/>
              </a:ext>
            </a:extLst>
          </p:cNvPr>
          <p:cNvSpPr/>
          <p:nvPr/>
        </p:nvSpPr>
        <p:spPr>
          <a:xfrm>
            <a:off x="4993619" y="1743075"/>
            <a:ext cx="4011720" cy="2400657"/>
          </a:xfrm>
          <a:prstGeom prst="rect">
            <a:avLst/>
          </a:prstGeom>
          <a:solidFill>
            <a:srgbClr val="3E4757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делим свое приложение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на бизнес-части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bg1"/>
                </a:solidFill>
              </a:rPr>
              <a:t>деплоим</a:t>
            </a:r>
            <a:r>
              <a:rPr lang="ru-RU" sz="1600" dirty="0">
                <a:solidFill>
                  <a:schemeClr val="bg1"/>
                </a:solidFill>
              </a:rPr>
              <a:t> общий код на отдельную инфраструктуру для каждого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бизнес-приложения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обслуживаем им все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запросы для всех страниц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релиз своих изменений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из своей </a:t>
            </a:r>
            <a:r>
              <a:rPr lang="ru-RU" sz="1600" dirty="0" err="1">
                <a:solidFill>
                  <a:schemeClr val="bg1"/>
                </a:solidFill>
              </a:rPr>
              <a:t>релизной</a:t>
            </a:r>
            <a:r>
              <a:rPr lang="ru-RU" sz="1600" dirty="0">
                <a:solidFill>
                  <a:schemeClr val="bg1"/>
                </a:solidFill>
              </a:rPr>
              <a:t> ветки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D71BFEAE-BF8F-564C-A64A-153184F795B8}"/>
              </a:ext>
            </a:extLst>
          </p:cNvPr>
          <p:cNvSpPr txBox="1">
            <a:spLocks/>
          </p:cNvSpPr>
          <p:nvPr/>
        </p:nvSpPr>
        <p:spPr>
          <a:xfrm>
            <a:off x="6396378" y="389467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chemeClr val="bg1"/>
                </a:solidFill>
              </a:rPr>
              <a:t>было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87D9AF46-E310-E24C-95BE-101D9D1ADB94}"/>
              </a:ext>
            </a:extLst>
          </p:cNvPr>
          <p:cNvGrpSpPr/>
          <p:nvPr/>
        </p:nvGrpSpPr>
        <p:grpSpPr>
          <a:xfrm>
            <a:off x="468313" y="1743075"/>
            <a:ext cx="3479601" cy="692300"/>
            <a:chOff x="468313" y="1605280"/>
            <a:chExt cx="3479601" cy="692300"/>
          </a:xfrm>
        </p:grpSpPr>
        <p:sp>
          <p:nvSpPr>
            <p:cNvPr id="74" name="Скругленный прямоугольник 73">
              <a:extLst>
                <a:ext uri="{FF2B5EF4-FFF2-40B4-BE49-F238E27FC236}">
                  <a16:creationId xmlns:a16="http://schemas.microsoft.com/office/drawing/2014/main" id="{5CF23022-8952-8A48-A6EB-F66AF71B74BA}"/>
                </a:ext>
              </a:extLst>
            </p:cNvPr>
            <p:cNvSpPr/>
            <p:nvPr/>
          </p:nvSpPr>
          <p:spPr>
            <a:xfrm>
              <a:off x="468313" y="1605280"/>
              <a:ext cx="3479601" cy="692300"/>
            </a:xfrm>
            <a:prstGeom prst="roundRect">
              <a:avLst>
                <a:gd name="adj" fmla="val 50000"/>
              </a:avLst>
            </a:prstGeom>
            <a:solidFill>
              <a:srgbClr val="3E475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6C07EE15-C5E3-CB49-83F8-3EC64156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217" y="1730040"/>
              <a:ext cx="442779" cy="442779"/>
            </a:xfrm>
            <a:prstGeom prst="rect">
              <a:avLst/>
            </a:prstGeom>
          </p:spPr>
        </p:pic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D889B56B-BE1C-FB46-9F27-B8F75EE4B015}"/>
              </a:ext>
            </a:extLst>
          </p:cNvPr>
          <p:cNvSpPr/>
          <p:nvPr/>
        </p:nvSpPr>
        <p:spPr>
          <a:xfrm>
            <a:off x="1173975" y="1777984"/>
            <a:ext cx="2043188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 err="1">
                <a:solidFill>
                  <a:schemeClr val="bg1"/>
                </a:solidFill>
              </a:rPr>
              <a:t>монорепозиторий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всех команд</a:t>
            </a: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2A33B78-FCA8-6542-83C8-D0DD26CA9C4E}"/>
              </a:ext>
            </a:extLst>
          </p:cNvPr>
          <p:cNvGrpSpPr/>
          <p:nvPr/>
        </p:nvGrpSpPr>
        <p:grpSpPr>
          <a:xfrm>
            <a:off x="468314" y="3817065"/>
            <a:ext cx="782732" cy="782732"/>
            <a:chOff x="768135" y="3255696"/>
            <a:chExt cx="838415" cy="838415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49EB0234-9234-4D4A-849F-8E6791AB9E1C}"/>
                </a:ext>
              </a:extLst>
            </p:cNvPr>
            <p:cNvSpPr/>
            <p:nvPr/>
          </p:nvSpPr>
          <p:spPr>
            <a:xfrm>
              <a:off x="768135" y="3255696"/>
              <a:ext cx="838415" cy="83841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05792305-D354-7E44-BF87-9D482D592125}"/>
                </a:ext>
              </a:extLst>
            </p:cNvPr>
            <p:cNvGrpSpPr/>
            <p:nvPr/>
          </p:nvGrpSpPr>
          <p:grpSpPr>
            <a:xfrm>
              <a:off x="838946" y="3362200"/>
              <a:ext cx="696792" cy="620198"/>
              <a:chOff x="859368" y="3348553"/>
              <a:chExt cx="696792" cy="620198"/>
            </a:xfrm>
          </p:grpSpPr>
          <p:sp>
            <p:nvSpPr>
              <p:cNvPr id="80" name="Прямоугольник 79">
                <a:extLst>
                  <a:ext uri="{FF2B5EF4-FFF2-40B4-BE49-F238E27FC236}">
                    <a16:creationId xmlns:a16="http://schemas.microsoft.com/office/drawing/2014/main" id="{AB89B234-1EC1-F84D-828C-E0C84853C30B}"/>
                  </a:ext>
                </a:extLst>
              </p:cNvPr>
              <p:cNvSpPr/>
              <p:nvPr/>
            </p:nvSpPr>
            <p:spPr>
              <a:xfrm>
                <a:off x="859368" y="3348554"/>
                <a:ext cx="465693" cy="15029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3C6899D1-D25F-DB43-AEB8-356F21D88238}"/>
                  </a:ext>
                </a:extLst>
              </p:cNvPr>
              <p:cNvSpPr/>
              <p:nvPr/>
            </p:nvSpPr>
            <p:spPr>
              <a:xfrm>
                <a:off x="859369" y="3583504"/>
                <a:ext cx="173627" cy="15029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A92FF647-1BE1-884F-8CC2-416598D594EE}"/>
                  </a:ext>
                </a:extLst>
              </p:cNvPr>
              <p:cNvSpPr/>
              <p:nvPr/>
            </p:nvSpPr>
            <p:spPr>
              <a:xfrm>
                <a:off x="859368" y="3818454"/>
                <a:ext cx="465693" cy="15029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F3EF0AAF-0720-4B4D-BD98-123419C5EEE2}"/>
                  </a:ext>
                </a:extLst>
              </p:cNvPr>
              <p:cNvSpPr/>
              <p:nvPr/>
            </p:nvSpPr>
            <p:spPr>
              <a:xfrm>
                <a:off x="1141422" y="3583504"/>
                <a:ext cx="173627" cy="15029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34496AED-5371-B149-919F-55059B5F6306}"/>
                  </a:ext>
                </a:extLst>
              </p:cNvPr>
              <p:cNvSpPr/>
              <p:nvPr/>
            </p:nvSpPr>
            <p:spPr>
              <a:xfrm>
                <a:off x="1416294" y="3348553"/>
                <a:ext cx="139866" cy="620198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D53AE878-8338-7548-BA56-C0F172F604B7}"/>
              </a:ext>
            </a:extLst>
          </p:cNvPr>
          <p:cNvSpPr/>
          <p:nvPr/>
        </p:nvSpPr>
        <p:spPr>
          <a:xfrm>
            <a:off x="1367178" y="4043903"/>
            <a:ext cx="196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monolithic/layered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id="{354FEE29-E9F9-B349-9A57-54E57045A11F}"/>
              </a:ext>
            </a:extLst>
          </p:cNvPr>
          <p:cNvSpPr/>
          <p:nvPr/>
        </p:nvSpPr>
        <p:spPr>
          <a:xfrm>
            <a:off x="468313" y="2550002"/>
            <a:ext cx="3479601" cy="692300"/>
          </a:xfrm>
          <a:prstGeom prst="roundRect">
            <a:avLst>
              <a:gd name="adj" fmla="val 50000"/>
            </a:avLst>
          </a:prstGeom>
          <a:solidFill>
            <a:srgbClr val="3E4757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0CD9E57-F63C-034B-8597-EC80CD69F76F}"/>
              </a:ext>
            </a:extLst>
          </p:cNvPr>
          <p:cNvSpPr/>
          <p:nvPr/>
        </p:nvSpPr>
        <p:spPr>
          <a:xfrm>
            <a:off x="1251046" y="2680035"/>
            <a:ext cx="196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монолитный код</a:t>
            </a: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01C74DE2-4D93-E34C-9F9C-76E5062BDC89}"/>
              </a:ext>
            </a:extLst>
          </p:cNvPr>
          <p:cNvSpPr/>
          <p:nvPr/>
        </p:nvSpPr>
        <p:spPr>
          <a:xfrm>
            <a:off x="464466" y="2546931"/>
            <a:ext cx="3479601" cy="1097600"/>
          </a:xfrm>
          <a:prstGeom prst="roundRect">
            <a:avLst>
              <a:gd name="adj" fmla="val 33342"/>
            </a:avLst>
          </a:prstGeom>
          <a:solidFill>
            <a:srgbClr val="3E4757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C26F74E1-D079-4F4B-825F-6A6A03382BE1}"/>
              </a:ext>
            </a:extLst>
          </p:cNvPr>
          <p:cNvSpPr/>
          <p:nvPr/>
        </p:nvSpPr>
        <p:spPr>
          <a:xfrm>
            <a:off x="1076609" y="2619326"/>
            <a:ext cx="2793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выделяем в своих приложениях общие части и выносим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отдельные </a:t>
            </a:r>
            <a:r>
              <a:rPr lang="ru-RU" sz="1400" dirty="0" err="1">
                <a:solidFill>
                  <a:schemeClr val="bg1"/>
                </a:solidFill>
              </a:rPr>
              <a:t>репозитории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 пакеты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1DF9333F-94C6-3D4C-B522-C3D0E8A3D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61" y="2669192"/>
            <a:ext cx="442779" cy="442779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42274CB-A579-AA4A-8729-0E7ABA3C6938}"/>
              </a:ext>
            </a:extLst>
          </p:cNvPr>
          <p:cNvGrpSpPr/>
          <p:nvPr/>
        </p:nvGrpSpPr>
        <p:grpSpPr>
          <a:xfrm>
            <a:off x="464466" y="3812203"/>
            <a:ext cx="3792728" cy="787594"/>
            <a:chOff x="464466" y="5664911"/>
            <a:chExt cx="3792728" cy="787594"/>
          </a:xfrm>
        </p:grpSpPr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04F7708D-5B2B-4844-95DF-F0B0E19E7CFA}"/>
                </a:ext>
              </a:extLst>
            </p:cNvPr>
            <p:cNvSpPr/>
            <p:nvPr/>
          </p:nvSpPr>
          <p:spPr>
            <a:xfrm>
              <a:off x="464466" y="5664911"/>
              <a:ext cx="3721549" cy="787594"/>
            </a:xfrm>
            <a:prstGeom prst="rect">
              <a:avLst/>
            </a:prstGeom>
            <a:solidFill>
              <a:srgbClr val="75A3C8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27AA2D61-7BCB-2249-AA5F-D56FF3E882B4}"/>
                </a:ext>
              </a:extLst>
            </p:cNvPr>
            <p:cNvGrpSpPr/>
            <p:nvPr/>
          </p:nvGrpSpPr>
          <p:grpSpPr>
            <a:xfrm>
              <a:off x="468314" y="5669773"/>
              <a:ext cx="3788880" cy="782732"/>
              <a:chOff x="468314" y="5669773"/>
              <a:chExt cx="3788880" cy="782732"/>
            </a:xfrm>
          </p:grpSpPr>
          <p:sp>
            <p:nvSpPr>
              <p:cNvPr id="95" name="Прямоугольник 94">
                <a:extLst>
                  <a:ext uri="{FF2B5EF4-FFF2-40B4-BE49-F238E27FC236}">
                    <a16:creationId xmlns:a16="http://schemas.microsoft.com/office/drawing/2014/main" id="{954266A3-2CA5-7244-8C24-E4AE7441A86A}"/>
                  </a:ext>
                </a:extLst>
              </p:cNvPr>
              <p:cNvSpPr/>
              <p:nvPr/>
            </p:nvSpPr>
            <p:spPr>
              <a:xfrm>
                <a:off x="468314" y="5669773"/>
                <a:ext cx="782732" cy="78273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>
                <a:extLst>
                  <a:ext uri="{FF2B5EF4-FFF2-40B4-BE49-F238E27FC236}">
                    <a16:creationId xmlns:a16="http://schemas.microsoft.com/office/drawing/2014/main" id="{A5ABBAD9-627A-C940-935B-BB4EAB592B34}"/>
                  </a:ext>
                </a:extLst>
              </p:cNvPr>
              <p:cNvSpPr/>
              <p:nvPr/>
            </p:nvSpPr>
            <p:spPr>
              <a:xfrm>
                <a:off x="534422" y="5769205"/>
                <a:ext cx="434764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>
                <a:extLst>
                  <a:ext uri="{FF2B5EF4-FFF2-40B4-BE49-F238E27FC236}">
                    <a16:creationId xmlns:a16="http://schemas.microsoft.com/office/drawing/2014/main" id="{97EB22DE-3DDF-3442-BCF1-33866952F44E}"/>
                  </a:ext>
                </a:extLst>
              </p:cNvPr>
              <p:cNvSpPr/>
              <p:nvPr/>
            </p:nvSpPr>
            <p:spPr>
              <a:xfrm>
                <a:off x="534423" y="5988551"/>
                <a:ext cx="162096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>
                <a:extLst>
                  <a:ext uri="{FF2B5EF4-FFF2-40B4-BE49-F238E27FC236}">
                    <a16:creationId xmlns:a16="http://schemas.microsoft.com/office/drawing/2014/main" id="{8967BF89-D4B0-7440-9F21-1655CDEB5CF8}"/>
                  </a:ext>
                </a:extLst>
              </p:cNvPr>
              <p:cNvSpPr/>
              <p:nvPr/>
            </p:nvSpPr>
            <p:spPr>
              <a:xfrm>
                <a:off x="534422" y="6207897"/>
                <a:ext cx="434764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рямоугольник 98">
                <a:extLst>
                  <a:ext uri="{FF2B5EF4-FFF2-40B4-BE49-F238E27FC236}">
                    <a16:creationId xmlns:a16="http://schemas.microsoft.com/office/drawing/2014/main" id="{EAE7C4A3-6CC2-B743-977C-080E7557868D}"/>
                  </a:ext>
                </a:extLst>
              </p:cNvPr>
              <p:cNvSpPr/>
              <p:nvPr/>
            </p:nvSpPr>
            <p:spPr>
              <a:xfrm>
                <a:off x="797744" y="5988551"/>
                <a:ext cx="162096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424C934E-49CF-3A45-96FB-8C82967116CE}"/>
                  </a:ext>
                </a:extLst>
              </p:cNvPr>
              <p:cNvSpPr/>
              <p:nvPr/>
            </p:nvSpPr>
            <p:spPr>
              <a:xfrm>
                <a:off x="1054360" y="5769204"/>
                <a:ext cx="130577" cy="579008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271D7E01-2EDD-CD40-B22B-47B042BC5B88}"/>
                  </a:ext>
                </a:extLst>
              </p:cNvPr>
              <p:cNvSpPr/>
              <p:nvPr/>
            </p:nvSpPr>
            <p:spPr>
              <a:xfrm>
                <a:off x="2291679" y="5896611"/>
                <a:ext cx="19655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monolithic/layered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>
                <a:extLst>
                  <a:ext uri="{FF2B5EF4-FFF2-40B4-BE49-F238E27FC236}">
                    <a16:creationId xmlns:a16="http://schemas.microsoft.com/office/drawing/2014/main" id="{32E0A016-1CA1-9348-8B0A-3338B70CD4DB}"/>
                  </a:ext>
                </a:extLst>
              </p:cNvPr>
              <p:cNvSpPr/>
              <p:nvPr/>
            </p:nvSpPr>
            <p:spPr>
              <a:xfrm>
                <a:off x="1533882" y="5769205"/>
                <a:ext cx="434764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рямоугольник 102">
                <a:extLst>
                  <a:ext uri="{FF2B5EF4-FFF2-40B4-BE49-F238E27FC236}">
                    <a16:creationId xmlns:a16="http://schemas.microsoft.com/office/drawing/2014/main" id="{921C57A7-8815-0C4D-ADE0-019F334D35E8}"/>
                  </a:ext>
                </a:extLst>
              </p:cNvPr>
              <p:cNvSpPr/>
              <p:nvPr/>
            </p:nvSpPr>
            <p:spPr>
              <a:xfrm>
                <a:off x="1533882" y="6207897"/>
                <a:ext cx="434764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>
                <a:extLst>
                  <a:ext uri="{FF2B5EF4-FFF2-40B4-BE49-F238E27FC236}">
                    <a16:creationId xmlns:a16="http://schemas.microsoft.com/office/drawing/2014/main" id="{88D28992-9BDA-A943-89AB-2E98C3AEA46A}"/>
                  </a:ext>
                </a:extLst>
              </p:cNvPr>
              <p:cNvSpPr/>
              <p:nvPr/>
            </p:nvSpPr>
            <p:spPr>
              <a:xfrm>
                <a:off x="1533882" y="5988551"/>
                <a:ext cx="434764" cy="1403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5" name="Прямая соединительная линия 104">
                <a:extLst>
                  <a:ext uri="{FF2B5EF4-FFF2-40B4-BE49-F238E27FC236}">
                    <a16:creationId xmlns:a16="http://schemas.microsoft.com/office/drawing/2014/main" id="{10254B9D-AD6A-3E47-A01A-E05CA75C730D}"/>
                  </a:ext>
                </a:extLst>
              </p:cNvPr>
              <p:cNvCxnSpPr>
                <a:cxnSpLocks/>
                <a:stCxn id="95" idx="3"/>
                <a:endCxn id="102" idx="1"/>
              </p:cNvCxnSpPr>
              <p:nvPr/>
            </p:nvCxnSpPr>
            <p:spPr>
              <a:xfrm flipV="1">
                <a:off x="1251046" y="5839363"/>
                <a:ext cx="282836" cy="2217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>
                <a:extLst>
                  <a:ext uri="{FF2B5EF4-FFF2-40B4-BE49-F238E27FC236}">
                    <a16:creationId xmlns:a16="http://schemas.microsoft.com/office/drawing/2014/main" id="{E5AB1422-C1A7-ED4C-A5D3-43D578D7F6AC}"/>
                  </a:ext>
                </a:extLst>
              </p:cNvPr>
              <p:cNvCxnSpPr>
                <a:cxnSpLocks/>
                <a:stCxn id="95" idx="3"/>
              </p:cNvCxnSpPr>
              <p:nvPr/>
            </p:nvCxnSpPr>
            <p:spPr>
              <a:xfrm>
                <a:off x="1251046" y="6061139"/>
                <a:ext cx="282836" cy="1107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>
                <a:extLst>
                  <a:ext uri="{FF2B5EF4-FFF2-40B4-BE49-F238E27FC236}">
                    <a16:creationId xmlns:a16="http://schemas.microsoft.com/office/drawing/2014/main" id="{04DCBF75-2AF5-2143-B136-5771C3C166A6}"/>
                  </a:ext>
                </a:extLst>
              </p:cNvPr>
              <p:cNvCxnSpPr>
                <a:cxnSpLocks/>
                <a:stCxn id="95" idx="3"/>
                <a:endCxn id="103" idx="1"/>
              </p:cNvCxnSpPr>
              <p:nvPr/>
            </p:nvCxnSpPr>
            <p:spPr>
              <a:xfrm>
                <a:off x="1251046" y="6061139"/>
                <a:ext cx="282836" cy="21691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62E361A-507B-F946-8D71-414FD93A188B}"/>
              </a:ext>
            </a:extLst>
          </p:cNvPr>
          <p:cNvGrpSpPr/>
          <p:nvPr/>
        </p:nvGrpSpPr>
        <p:grpSpPr>
          <a:xfrm>
            <a:off x="208878" y="1605280"/>
            <a:ext cx="4165601" cy="3290967"/>
            <a:chOff x="203199" y="5538072"/>
            <a:chExt cx="4165601" cy="3290967"/>
          </a:xfrm>
        </p:grpSpPr>
        <p:sp>
          <p:nvSpPr>
            <p:cNvPr id="109" name="Скругленный прямоугольник 108">
              <a:extLst>
                <a:ext uri="{FF2B5EF4-FFF2-40B4-BE49-F238E27FC236}">
                  <a16:creationId xmlns:a16="http://schemas.microsoft.com/office/drawing/2014/main" id="{C2E58638-1EC3-824A-AA7D-DFFA9E01A90A}"/>
                </a:ext>
              </a:extLst>
            </p:cNvPr>
            <p:cNvSpPr/>
            <p:nvPr/>
          </p:nvSpPr>
          <p:spPr>
            <a:xfrm>
              <a:off x="203199" y="5538072"/>
              <a:ext cx="4165601" cy="3290967"/>
            </a:xfrm>
            <a:prstGeom prst="roundRect">
              <a:avLst>
                <a:gd name="adj" fmla="val 0"/>
              </a:avLst>
            </a:prstGeom>
            <a:solidFill>
              <a:srgbClr val="75A3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EB6781F6-E120-8A4F-A587-D7D551AFA254}"/>
                </a:ext>
              </a:extLst>
            </p:cNvPr>
            <p:cNvGrpSpPr/>
            <p:nvPr/>
          </p:nvGrpSpPr>
          <p:grpSpPr>
            <a:xfrm>
              <a:off x="468313" y="5651096"/>
              <a:ext cx="3479601" cy="2424665"/>
              <a:chOff x="468313" y="5651096"/>
              <a:chExt cx="3479601" cy="2424665"/>
            </a:xfrm>
          </p:grpSpPr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56BCE3D-9609-404B-9F34-93FE49841022}"/>
                  </a:ext>
                </a:extLst>
              </p:cNvPr>
              <p:cNvGrpSpPr/>
              <p:nvPr/>
            </p:nvGrpSpPr>
            <p:grpSpPr>
              <a:xfrm>
                <a:off x="468313" y="5651096"/>
                <a:ext cx="3479601" cy="692300"/>
                <a:chOff x="468313" y="1605280"/>
                <a:chExt cx="3479601" cy="692300"/>
              </a:xfrm>
            </p:grpSpPr>
            <p:sp>
              <p:nvSpPr>
                <p:cNvPr id="25" name="Скругленный прямоугольник 24">
                  <a:extLst>
                    <a:ext uri="{FF2B5EF4-FFF2-40B4-BE49-F238E27FC236}">
                      <a16:creationId xmlns:a16="http://schemas.microsoft.com/office/drawing/2014/main" id="{CAC23880-876E-E040-BD9C-6997D8104A1A}"/>
                    </a:ext>
                  </a:extLst>
                </p:cNvPr>
                <p:cNvSpPr/>
                <p:nvPr/>
              </p:nvSpPr>
              <p:spPr>
                <a:xfrm>
                  <a:off x="468313" y="1605280"/>
                  <a:ext cx="3479601" cy="6923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E4757"/>
                </a:solidFill>
                <a:ln w="127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1" name="Рисунок 30">
                  <a:extLst>
                    <a:ext uri="{FF2B5EF4-FFF2-40B4-BE49-F238E27FC236}">
                      <a16:creationId xmlns:a16="http://schemas.microsoft.com/office/drawing/2014/main" id="{7170C859-697E-C341-A081-6EE837DD71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0217" y="1730040"/>
                  <a:ext cx="442779" cy="442779"/>
                </a:xfrm>
                <a:prstGeom prst="rect">
                  <a:avLst/>
                </a:prstGeom>
              </p:spPr>
            </p:pic>
          </p:grp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F866ED3A-1655-6749-BFCC-7C8A52DC9FD8}"/>
                  </a:ext>
                </a:extLst>
              </p:cNvPr>
              <p:cNvSpPr/>
              <p:nvPr/>
            </p:nvSpPr>
            <p:spPr>
              <a:xfrm>
                <a:off x="1076609" y="5733441"/>
                <a:ext cx="27934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FFDD2F"/>
                    </a:solidFill>
                  </a:rPr>
                  <a:t>отдельные </a:t>
                </a:r>
                <a:r>
                  <a:rPr lang="ru-RU" sz="1400" dirty="0" err="1">
                    <a:solidFill>
                      <a:srgbClr val="FFDD2F"/>
                    </a:solidFill>
                  </a:rPr>
                  <a:t>репозитории</a:t>
                </a:r>
                <a:r>
                  <a:rPr lang="ru-RU" sz="1400" dirty="0">
                    <a:solidFill>
                      <a:srgbClr val="FFDD2F"/>
                    </a:solidFill>
                  </a:rPr>
                  <a:t> </a:t>
                </a:r>
                <a:br>
                  <a:rPr lang="ru-RU" sz="1400" dirty="0">
                    <a:solidFill>
                      <a:srgbClr val="FFDD2F"/>
                    </a:solidFill>
                  </a:rPr>
                </a:br>
                <a:r>
                  <a:rPr lang="ru-RU" sz="1400" dirty="0">
                    <a:solidFill>
                      <a:srgbClr val="FFDD2F"/>
                    </a:solidFill>
                  </a:rPr>
                  <a:t>для приложений</a:t>
                </a:r>
              </a:p>
            </p:txBody>
          </p:sp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id="{485B7992-CB57-8E4A-B685-3F2C53AD00AC}"/>
                  </a:ext>
                </a:extLst>
              </p:cNvPr>
              <p:cNvGrpSpPr/>
              <p:nvPr/>
            </p:nvGrpSpPr>
            <p:grpSpPr>
              <a:xfrm>
                <a:off x="468313" y="6516411"/>
                <a:ext cx="3479601" cy="692300"/>
                <a:chOff x="468313" y="1605280"/>
                <a:chExt cx="3479601" cy="692300"/>
              </a:xfrm>
            </p:grpSpPr>
            <p:sp>
              <p:nvSpPr>
                <p:cNvPr id="66" name="Скругленный прямоугольник 65">
                  <a:extLst>
                    <a:ext uri="{FF2B5EF4-FFF2-40B4-BE49-F238E27FC236}">
                      <a16:creationId xmlns:a16="http://schemas.microsoft.com/office/drawing/2014/main" id="{9145A557-A892-EB48-BB98-D7A2D322EE9A}"/>
                    </a:ext>
                  </a:extLst>
                </p:cNvPr>
                <p:cNvSpPr/>
                <p:nvPr/>
              </p:nvSpPr>
              <p:spPr>
                <a:xfrm>
                  <a:off x="468313" y="1605280"/>
                  <a:ext cx="3479601" cy="6923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E4757"/>
                </a:solidFill>
                <a:ln w="127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67" name="Рисунок 66">
                  <a:extLst>
                    <a:ext uri="{FF2B5EF4-FFF2-40B4-BE49-F238E27FC236}">
                      <a16:creationId xmlns:a16="http://schemas.microsoft.com/office/drawing/2014/main" id="{8AA70FCA-7F21-F14E-ACFD-E507F931D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0217" y="1730040"/>
                  <a:ext cx="442779" cy="442779"/>
                </a:xfrm>
                <a:prstGeom prst="rect">
                  <a:avLst/>
                </a:prstGeom>
              </p:spPr>
            </p:pic>
          </p:grpSp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id="{D3A51F54-FF5D-DF46-94AC-1DF83472D977}"/>
                  </a:ext>
                </a:extLst>
              </p:cNvPr>
              <p:cNvSpPr/>
              <p:nvPr/>
            </p:nvSpPr>
            <p:spPr>
              <a:xfrm>
                <a:off x="1076609" y="6598756"/>
                <a:ext cx="27934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FFDD2F"/>
                    </a:solidFill>
                  </a:rPr>
                  <a:t>общий инструментарий подключаем через зависимости</a:t>
                </a:r>
              </a:p>
            </p:txBody>
          </p:sp>
          <p:grpSp>
            <p:nvGrpSpPr>
              <p:cNvPr id="69" name="Группа 68">
                <a:extLst>
                  <a:ext uri="{FF2B5EF4-FFF2-40B4-BE49-F238E27FC236}">
                    <a16:creationId xmlns:a16="http://schemas.microsoft.com/office/drawing/2014/main" id="{952CBE0A-65A9-C946-83EA-B9CBC2EF9440}"/>
                  </a:ext>
                </a:extLst>
              </p:cNvPr>
              <p:cNvGrpSpPr/>
              <p:nvPr/>
            </p:nvGrpSpPr>
            <p:grpSpPr>
              <a:xfrm>
                <a:off x="468313" y="7383461"/>
                <a:ext cx="3479601" cy="692300"/>
                <a:chOff x="468313" y="1605280"/>
                <a:chExt cx="3479601" cy="692300"/>
              </a:xfrm>
            </p:grpSpPr>
            <p:sp>
              <p:nvSpPr>
                <p:cNvPr id="70" name="Скругленный прямоугольник 69">
                  <a:extLst>
                    <a:ext uri="{FF2B5EF4-FFF2-40B4-BE49-F238E27FC236}">
                      <a16:creationId xmlns:a16="http://schemas.microsoft.com/office/drawing/2014/main" id="{73CF25FC-E31C-2343-A220-50A37F5F632D}"/>
                    </a:ext>
                  </a:extLst>
                </p:cNvPr>
                <p:cNvSpPr/>
                <p:nvPr/>
              </p:nvSpPr>
              <p:spPr>
                <a:xfrm>
                  <a:off x="468313" y="1605280"/>
                  <a:ext cx="3479601" cy="6923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E4757"/>
                </a:solidFill>
                <a:ln w="127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71" name="Рисунок 70">
                  <a:extLst>
                    <a:ext uri="{FF2B5EF4-FFF2-40B4-BE49-F238E27FC236}">
                      <a16:creationId xmlns:a16="http://schemas.microsoft.com/office/drawing/2014/main" id="{A36626A7-C29E-1947-8100-7E0FAB9F42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0217" y="1730040"/>
                  <a:ext cx="442779" cy="442779"/>
                </a:xfrm>
                <a:prstGeom prst="rect">
                  <a:avLst/>
                </a:prstGeom>
              </p:spPr>
            </p:pic>
          </p:grp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CB65C3A2-B709-D84E-AFD3-95F50A347563}"/>
                  </a:ext>
                </a:extLst>
              </p:cNvPr>
              <p:cNvSpPr/>
              <p:nvPr/>
            </p:nvSpPr>
            <p:spPr>
              <a:xfrm>
                <a:off x="1076609" y="7465806"/>
                <a:ext cx="27934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FFDD2F"/>
                    </a:solidFill>
                  </a:rPr>
                  <a:t>инструментарий пишем в стиле </a:t>
                </a:r>
                <a:r>
                  <a:rPr lang="en-US" sz="1400" dirty="0">
                    <a:solidFill>
                      <a:srgbClr val="FFDD2F"/>
                    </a:solidFill>
                  </a:rPr>
                  <a:t>open source </a:t>
                </a:r>
                <a:r>
                  <a:rPr lang="ru-RU" sz="1400" dirty="0">
                    <a:solidFill>
                      <a:srgbClr val="FFDD2F"/>
                    </a:solidFill>
                  </a:rPr>
                  <a:t>проектов</a:t>
                </a:r>
              </a:p>
            </p:txBody>
          </p:sp>
        </p:grpSp>
      </p:grpSp>
      <p:sp>
        <p:nvSpPr>
          <p:cNvPr id="111" name="Title 1">
            <a:extLst>
              <a:ext uri="{FF2B5EF4-FFF2-40B4-BE49-F238E27FC236}">
                <a16:creationId xmlns:a16="http://schemas.microsoft.com/office/drawing/2014/main" id="{3CF938FD-2C8E-1445-8777-1C44EB9F003D}"/>
              </a:ext>
            </a:extLst>
          </p:cNvPr>
          <p:cNvSpPr txBox="1">
            <a:spLocks/>
          </p:cNvSpPr>
          <p:nvPr/>
        </p:nvSpPr>
        <p:spPr>
          <a:xfrm>
            <a:off x="6396378" y="389467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rgbClr val="FFDD2F"/>
                </a:solidFill>
              </a:rPr>
              <a:t>стало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18BEA37C-8D35-BB45-B381-D4842EF1D6FA}"/>
              </a:ext>
            </a:extLst>
          </p:cNvPr>
          <p:cNvSpPr/>
          <p:nvPr/>
        </p:nvSpPr>
        <p:spPr>
          <a:xfrm>
            <a:off x="4995951" y="1743075"/>
            <a:ext cx="4011720" cy="2862322"/>
          </a:xfrm>
          <a:prstGeom prst="rect">
            <a:avLst/>
          </a:prstGeom>
          <a:solidFill>
            <a:srgbClr val="3E4757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bg1"/>
                </a:solidFill>
              </a:rPr>
              <a:t>деплоим</a:t>
            </a:r>
            <a:r>
              <a:rPr lang="ru-RU" sz="1600" dirty="0">
                <a:solidFill>
                  <a:schemeClr val="bg1"/>
                </a:solidFill>
              </a:rPr>
              <a:t> код на отдельную инфраструктуру для каждого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бизнес-приложения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обслуживаем своими приложениями свои </a:t>
            </a:r>
            <a:r>
              <a:rPr lang="en-US" sz="1600" dirty="0" err="1">
                <a:solidFill>
                  <a:schemeClr val="bg1"/>
                </a:solidFill>
              </a:rPr>
              <a:t>url</a:t>
            </a:r>
            <a:r>
              <a:rPr lang="en-US" sz="1600" dirty="0">
                <a:solidFill>
                  <a:schemeClr val="bg1"/>
                </a:solidFill>
              </a:rPr>
              <a:t>’</a:t>
            </a:r>
            <a:r>
              <a:rPr lang="ru-RU" sz="1600" dirty="0">
                <a:solidFill>
                  <a:schemeClr val="bg1"/>
                </a:solidFill>
              </a:rPr>
              <a:t>ы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DD2F"/>
                </a:solidFill>
              </a:rPr>
              <a:t>релиз из своего </a:t>
            </a:r>
            <a:r>
              <a:rPr lang="en-US" sz="1600" dirty="0">
                <a:solidFill>
                  <a:srgbClr val="FFDD2F"/>
                </a:solidFill>
              </a:rPr>
              <a:t>repo </a:t>
            </a:r>
            <a:r>
              <a:rPr lang="ru-RU" sz="1600" dirty="0">
                <a:solidFill>
                  <a:srgbClr val="FFDD2F"/>
                </a:solidFill>
              </a:rPr>
              <a:t>из </a:t>
            </a:r>
            <a:r>
              <a:rPr lang="en-US" sz="1600" dirty="0">
                <a:solidFill>
                  <a:srgbClr val="FFDD2F"/>
                </a:solidFill>
              </a:rPr>
              <a:t>master’</a:t>
            </a:r>
            <a:r>
              <a:rPr lang="ru-RU" sz="1600" dirty="0">
                <a:solidFill>
                  <a:srgbClr val="FFDD2F"/>
                </a:solidFill>
              </a:rPr>
              <a:t>а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DD2F"/>
              </a:solidFill>
            </a:endParaRP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DD2F"/>
              </a:solidFill>
            </a:endParaRP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DD2F"/>
              </a:solidFill>
            </a:endParaRP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DD2F"/>
              </a:solidFill>
            </a:endParaRPr>
          </a:p>
        </p:txBody>
      </p:sp>
      <p:sp>
        <p:nvSpPr>
          <p:cNvPr id="108" name="Slide Number Placeholder 3">
            <a:extLst>
              <a:ext uri="{FF2B5EF4-FFF2-40B4-BE49-F238E27FC236}">
                <a16:creationId xmlns:a16="http://schemas.microsoft.com/office/drawing/2014/main" id="{D8F9C4E3-BBCF-8944-A6FF-36777EC0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45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220A0B5-0ED7-8F43-B4DC-F111A1D9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4" name="Номер слайда 2">
            <a:extLst>
              <a:ext uri="{FF2B5EF4-FFF2-40B4-BE49-F238E27FC236}">
                <a16:creationId xmlns:a16="http://schemas.microsoft.com/office/drawing/2014/main" id="{9A614DD3-9DC9-1D4E-AE6B-4FA8E7A0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E3EE16FA-735D-D444-841D-1EA432E58E2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6" name="Slide Number Placeholder 3">
            <a:extLst>
              <a:ext uri="{FF2B5EF4-FFF2-40B4-BE49-F238E27FC236}">
                <a16:creationId xmlns:a16="http://schemas.microsoft.com/office/drawing/2014/main" id="{476D72C7-A460-5F43-ABAA-309EC757BA81}"/>
              </a:ext>
            </a:extLst>
          </p:cNvPr>
          <p:cNvSpPr txBox="1">
            <a:spLocks/>
          </p:cNvSpPr>
          <p:nvPr/>
        </p:nvSpPr>
        <p:spPr>
          <a:xfrm>
            <a:off x="364210" y="46186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pPr/>
              <a:t>46</a:t>
            </a:fld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765C6F03-C5FE-EB4B-90BD-A723A32177F4}"/>
              </a:ext>
            </a:extLst>
          </p:cNvPr>
          <p:cNvGrpSpPr/>
          <p:nvPr/>
        </p:nvGrpSpPr>
        <p:grpSpPr>
          <a:xfrm>
            <a:off x="3631296" y="2460000"/>
            <a:ext cx="1855232" cy="624620"/>
            <a:chOff x="3809789" y="2648671"/>
            <a:chExt cx="3617240" cy="1217853"/>
          </a:xfrm>
        </p:grpSpPr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id="{ADB2E1F5-1B20-5F47-91D7-9E939C1E8603}"/>
                </a:ext>
              </a:extLst>
            </p:cNvPr>
            <p:cNvGrpSpPr/>
            <p:nvPr/>
          </p:nvGrpSpPr>
          <p:grpSpPr>
            <a:xfrm>
              <a:off x="5172884" y="2648671"/>
              <a:ext cx="864948" cy="816543"/>
              <a:chOff x="5172884" y="2835889"/>
              <a:chExt cx="864948" cy="816543"/>
            </a:xfrm>
          </p:grpSpPr>
          <p:pic>
            <p:nvPicPr>
              <p:cNvPr id="130" name="Рисунок 129">
                <a:extLst>
                  <a:ext uri="{FF2B5EF4-FFF2-40B4-BE49-F238E27FC236}">
                    <a16:creationId xmlns:a16="http://schemas.microsoft.com/office/drawing/2014/main" id="{E5FF0F86-35FA-9042-ACC3-0FEBADD21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2884" y="2835889"/>
                <a:ext cx="735715" cy="723849"/>
              </a:xfrm>
              <a:prstGeom prst="rect">
                <a:avLst/>
              </a:prstGeom>
            </p:spPr>
          </p:pic>
          <p:pic>
            <p:nvPicPr>
              <p:cNvPr id="131" name="Рисунок 130">
                <a:extLst>
                  <a:ext uri="{FF2B5EF4-FFF2-40B4-BE49-F238E27FC236}">
                    <a16:creationId xmlns:a16="http://schemas.microsoft.com/office/drawing/2014/main" id="{959826CB-C26D-A748-98C0-088271086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0533" y="3355133"/>
                <a:ext cx="297299" cy="297299"/>
              </a:xfrm>
              <a:prstGeom prst="rect">
                <a:avLst/>
              </a:prstGeom>
            </p:spPr>
          </p:pic>
        </p:grpSp>
        <p:sp>
          <p:nvSpPr>
            <p:cNvPr id="129" name="Content Placeholder 8">
              <a:extLst>
                <a:ext uri="{FF2B5EF4-FFF2-40B4-BE49-F238E27FC236}">
                  <a16:creationId xmlns:a16="http://schemas.microsoft.com/office/drawing/2014/main" id="{49F5686E-2D46-C949-8354-CF077286E34B}"/>
                </a:ext>
              </a:extLst>
            </p:cNvPr>
            <p:cNvSpPr txBox="1">
              <a:spLocks/>
            </p:cNvSpPr>
            <p:nvPr/>
          </p:nvSpPr>
          <p:spPr>
            <a:xfrm>
              <a:off x="3809789" y="3426661"/>
              <a:ext cx="3617240" cy="4398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900"/>
                </a:lnSpc>
                <a:buNone/>
              </a:pPr>
              <a:r>
                <a:rPr lang="en-US" sz="1400" b="1" dirty="0">
                  <a:solidFill>
                    <a:srgbClr val="9BB9DE"/>
                  </a:solidFill>
                </a:rPr>
                <a:t>release manager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B63B914C-B13E-E941-9567-DED9E2F40DBF}"/>
              </a:ext>
            </a:extLst>
          </p:cNvPr>
          <p:cNvGrpSpPr/>
          <p:nvPr/>
        </p:nvGrpSpPr>
        <p:grpSpPr>
          <a:xfrm>
            <a:off x="1402112" y="3587324"/>
            <a:ext cx="1706151" cy="1222021"/>
            <a:chOff x="1433109" y="2463590"/>
            <a:chExt cx="2285995" cy="1637332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6EA0B723-1ED3-3140-BCF5-1C8A3015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A1CA69F4-6533-F648-A2A8-693BAB4A7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7BF2BFE2-B5EC-E34F-B735-CED08C5D7384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40" name="Рисунок 139">
                <a:extLst>
                  <a:ext uri="{FF2B5EF4-FFF2-40B4-BE49-F238E27FC236}">
                    <a16:creationId xmlns:a16="http://schemas.microsoft.com/office/drawing/2014/main" id="{67E5E032-E8D6-1640-A6DA-10BB0006B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41" name="Content Placeholder 8">
                <a:extLst>
                  <a:ext uri="{FF2B5EF4-FFF2-40B4-BE49-F238E27FC236}">
                    <a16:creationId xmlns:a16="http://schemas.microsoft.com/office/drawing/2014/main" id="{F454EF94-EBEA-C340-BA47-74ADC7F425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DEA106C7-1317-E340-8071-59E19AF898AA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38" name="Рисунок 137">
                <a:extLst>
                  <a:ext uri="{FF2B5EF4-FFF2-40B4-BE49-F238E27FC236}">
                    <a16:creationId xmlns:a16="http://schemas.microsoft.com/office/drawing/2014/main" id="{7BA82D3D-2A82-AD49-9511-237712E5F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39" name="Рисунок 138">
                <a:extLst>
                  <a:ext uri="{FF2B5EF4-FFF2-40B4-BE49-F238E27FC236}">
                    <a16:creationId xmlns:a16="http://schemas.microsoft.com/office/drawing/2014/main" id="{5BF4DD55-8702-5348-A6EE-54B5A9BBB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F14EC5DB-4D71-D140-BD1D-27123A4B9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E432FD38-699E-0C4B-9B28-B1715CC711BE}"/>
              </a:ext>
            </a:extLst>
          </p:cNvPr>
          <p:cNvCxnSpPr>
            <a:cxnSpLocks/>
          </p:cNvCxnSpPr>
          <p:nvPr/>
        </p:nvCxnSpPr>
        <p:spPr>
          <a:xfrm>
            <a:off x="4552424" y="3125165"/>
            <a:ext cx="0" cy="401563"/>
          </a:xfrm>
          <a:prstGeom prst="line">
            <a:avLst/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>
            <a:extLst>
              <a:ext uri="{FF2B5EF4-FFF2-40B4-BE49-F238E27FC236}">
                <a16:creationId xmlns:a16="http://schemas.microsoft.com/office/drawing/2014/main" id="{8F12495F-3F9D-0E4D-9734-E49852771846}"/>
              </a:ext>
            </a:extLst>
          </p:cNvPr>
          <p:cNvCxnSpPr>
            <a:cxnSpLocks/>
            <a:stCxn id="130" idx="3"/>
          </p:cNvCxnSpPr>
          <p:nvPr/>
        </p:nvCxnSpPr>
        <p:spPr>
          <a:xfrm>
            <a:off x="4707746" y="2645626"/>
            <a:ext cx="1974231" cy="1219718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43">
            <a:extLst>
              <a:ext uri="{FF2B5EF4-FFF2-40B4-BE49-F238E27FC236}">
                <a16:creationId xmlns:a16="http://schemas.microsoft.com/office/drawing/2014/main" id="{B676B768-F177-7041-ADB5-FB277BEE92D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32784" y="2650018"/>
            <a:ext cx="1597627" cy="1215325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itle 1">
            <a:extLst>
              <a:ext uri="{FF2B5EF4-FFF2-40B4-BE49-F238E27FC236}">
                <a16:creationId xmlns:a16="http://schemas.microsoft.com/office/drawing/2014/main" id="{8BB374C6-539A-084B-9802-59077FDCCA72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структура команды</a:t>
            </a:r>
          </a:p>
        </p:txBody>
      </p:sp>
      <p:sp>
        <p:nvSpPr>
          <p:cNvPr id="146" name="Title 1">
            <a:extLst>
              <a:ext uri="{FF2B5EF4-FFF2-40B4-BE49-F238E27FC236}">
                <a16:creationId xmlns:a16="http://schemas.microsoft.com/office/drawing/2014/main" id="{F6147CB7-5887-4944-84C5-2B353842FA9E}"/>
              </a:ext>
            </a:extLst>
          </p:cNvPr>
          <p:cNvSpPr txBox="1">
            <a:spLocks/>
          </p:cNvSpPr>
          <p:nvPr/>
        </p:nvSpPr>
        <p:spPr>
          <a:xfrm>
            <a:off x="6388423" y="389467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chemeClr val="bg1"/>
                </a:solidFill>
              </a:rPr>
              <a:t>было</a:t>
            </a:r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0D2576D8-3625-9547-AB2E-1F9C2B4C3F20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4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B25BF951-D7E3-CA47-8966-4B4AAC9F3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798" y="1384124"/>
            <a:ext cx="360985" cy="35516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9410B913-F46C-4D45-BB10-AA0C5665E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211" y="1384124"/>
            <a:ext cx="360985" cy="355162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D14D4B7F-4C47-5C48-9D15-4A2C0C0BF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623" y="1384124"/>
            <a:ext cx="360985" cy="355162"/>
          </a:xfrm>
          <a:prstGeom prst="rect">
            <a:avLst/>
          </a:prstGeom>
        </p:spPr>
      </p:pic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50C35518-9B6F-984D-849C-2243AE462B59}"/>
              </a:ext>
            </a:extLst>
          </p:cNvPr>
          <p:cNvGrpSpPr/>
          <p:nvPr/>
        </p:nvGrpSpPr>
        <p:grpSpPr>
          <a:xfrm>
            <a:off x="4012511" y="1804337"/>
            <a:ext cx="1451960" cy="419891"/>
            <a:chOff x="-1689531" y="1228832"/>
            <a:chExt cx="1451960" cy="419891"/>
          </a:xfrm>
        </p:grpSpPr>
        <p:sp>
          <p:nvSpPr>
            <p:cNvPr id="152" name="Content Placeholder 8">
              <a:extLst>
                <a:ext uri="{FF2B5EF4-FFF2-40B4-BE49-F238E27FC236}">
                  <a16:creationId xmlns:a16="http://schemas.microsoft.com/office/drawing/2014/main" id="{95C2A251-B892-2649-BB99-84957B211B72}"/>
                </a:ext>
              </a:extLst>
            </p:cNvPr>
            <p:cNvSpPr txBox="1">
              <a:spLocks/>
            </p:cNvSpPr>
            <p:nvPr/>
          </p:nvSpPr>
          <p:spPr>
            <a:xfrm>
              <a:off x="-1563748" y="1291056"/>
              <a:ext cx="1326177" cy="3576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rgbClr val="FFDD2F"/>
                  </a:solidFill>
                </a:rPr>
                <a:t>customers</a:t>
              </a:r>
            </a:p>
          </p:txBody>
        </p: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DE5A23CF-5820-0446-9013-A0A9005F89A9}"/>
                </a:ext>
              </a:extLst>
            </p:cNvPr>
            <p:cNvGrpSpPr/>
            <p:nvPr/>
          </p:nvGrpSpPr>
          <p:grpSpPr>
            <a:xfrm rot="16200000">
              <a:off x="-1699148" y="1238449"/>
              <a:ext cx="270799" cy="251565"/>
              <a:chOff x="3188824" y="634212"/>
              <a:chExt cx="558574" cy="518900"/>
            </a:xfrm>
          </p:grpSpPr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:a16="http://schemas.microsoft.com/office/drawing/2014/main" id="{794302D9-6293-DC48-82B4-F4CA4A1E8E73}"/>
                  </a:ext>
                </a:extLst>
              </p:cNvPr>
              <p:cNvCxnSpPr/>
              <p:nvPr/>
            </p:nvCxnSpPr>
            <p:spPr>
              <a:xfrm flipV="1">
                <a:off x="3188824" y="634212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>
                <a:extLst>
                  <a:ext uri="{FF2B5EF4-FFF2-40B4-BE49-F238E27FC236}">
                    <a16:creationId xmlns:a16="http://schemas.microsoft.com/office/drawing/2014/main" id="{DD6EA2FC-B3D7-FB4A-A561-54ADC929C4B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646071" y="1051785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>
                <a:extLst>
                  <a:ext uri="{FF2B5EF4-FFF2-40B4-BE49-F238E27FC236}">
                    <a16:creationId xmlns:a16="http://schemas.microsoft.com/office/drawing/2014/main" id="{64B68E27-6AEB-544A-A7D0-F86FA7098C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3016" y="754240"/>
                <a:ext cx="122410" cy="147117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708472D7-F6B4-C444-9805-B84378EE7D99}"/>
              </a:ext>
            </a:extLst>
          </p:cNvPr>
          <p:cNvGrpSpPr/>
          <p:nvPr/>
        </p:nvGrpSpPr>
        <p:grpSpPr>
          <a:xfrm>
            <a:off x="3639881" y="1378407"/>
            <a:ext cx="663169" cy="995364"/>
            <a:chOff x="3639881" y="1378407"/>
            <a:chExt cx="663169" cy="995364"/>
          </a:xfrm>
        </p:grpSpPr>
        <p:cxnSp>
          <p:nvCxnSpPr>
            <p:cNvPr id="158" name="Соединительная линия уступом 157">
              <a:extLst>
                <a:ext uri="{FF2B5EF4-FFF2-40B4-BE49-F238E27FC236}">
                  <a16:creationId xmlns:a16="http://schemas.microsoft.com/office/drawing/2014/main" id="{C5D49E86-C4BA-C74E-8251-82BC299A977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750853" y="1821573"/>
              <a:ext cx="622840" cy="481555"/>
            </a:xfrm>
            <a:prstGeom prst="bentConnector3">
              <a:avLst>
                <a:gd name="adj1" fmla="val -35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73919FC4-9F1A-9F4A-84D0-2D31839E0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9881" y="1378407"/>
              <a:ext cx="372630" cy="366807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04B9D82E-8398-2D40-81C8-98FB50D99682}"/>
              </a:ext>
            </a:extLst>
          </p:cNvPr>
          <p:cNvGrpSpPr/>
          <p:nvPr/>
        </p:nvGrpSpPr>
        <p:grpSpPr>
          <a:xfrm>
            <a:off x="4396051" y="1378407"/>
            <a:ext cx="372630" cy="1000370"/>
            <a:chOff x="4396051" y="1378407"/>
            <a:chExt cx="372630" cy="1000370"/>
          </a:xfrm>
        </p:grpSpPr>
        <p:cxnSp>
          <p:nvCxnSpPr>
            <p:cNvPr id="161" name="Соединительная линия уступом 160">
              <a:extLst>
                <a:ext uri="{FF2B5EF4-FFF2-40B4-BE49-F238E27FC236}">
                  <a16:creationId xmlns:a16="http://schemas.microsoft.com/office/drawing/2014/main" id="{55BEEC69-4870-7B44-A928-31F9F8EB9E73}"/>
                </a:ext>
              </a:extLst>
            </p:cNvPr>
            <p:cNvCxnSpPr>
              <a:cxnSpLocks/>
              <a:endCxn id="162" idx="3"/>
            </p:cNvCxnSpPr>
            <p:nvPr/>
          </p:nvCxnSpPr>
          <p:spPr>
            <a:xfrm rot="5400000" flipH="1" flipV="1">
              <a:off x="4222892" y="1832988"/>
              <a:ext cx="816966" cy="274612"/>
            </a:xfrm>
            <a:prstGeom prst="bentConnector4">
              <a:avLst>
                <a:gd name="adj1" fmla="val 16189"/>
                <a:gd name="adj2" fmla="val 220574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882E36E9-34D2-C84E-9928-9CC900D56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96051" y="1378407"/>
              <a:ext cx="372630" cy="366807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191DE7EB-88BD-0445-9AA6-042A7E06EB6B}"/>
              </a:ext>
            </a:extLst>
          </p:cNvPr>
          <p:cNvGrpSpPr/>
          <p:nvPr/>
        </p:nvGrpSpPr>
        <p:grpSpPr>
          <a:xfrm>
            <a:off x="4611174" y="1378406"/>
            <a:ext cx="910614" cy="995366"/>
            <a:chOff x="4611174" y="1378406"/>
            <a:chExt cx="910614" cy="995366"/>
          </a:xfrm>
        </p:grpSpPr>
        <p:cxnSp>
          <p:nvCxnSpPr>
            <p:cNvPr id="164" name="Соединительная линия уступом 163">
              <a:extLst>
                <a:ext uri="{FF2B5EF4-FFF2-40B4-BE49-F238E27FC236}">
                  <a16:creationId xmlns:a16="http://schemas.microsoft.com/office/drawing/2014/main" id="{9F7A33BA-3D7B-3B4A-90FE-C9175E844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1174" y="1744389"/>
              <a:ext cx="721941" cy="629383"/>
            </a:xfrm>
            <a:prstGeom prst="bentConnector3">
              <a:avLst>
                <a:gd name="adj1" fmla="val 99982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id="{EB5AE7AE-86C9-2D46-9684-C8DCAAC41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8759" y="1378406"/>
              <a:ext cx="373029" cy="367200"/>
            </a:xfrm>
            <a:prstGeom prst="rect">
              <a:avLst/>
            </a:prstGeom>
          </p:spPr>
        </p:pic>
      </p:grp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D14FBC95-EEB2-094B-B965-E989063F0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9300" y="1370046"/>
            <a:ext cx="373219" cy="367200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9E9BF66B-647A-7741-A5E3-8CD167AA1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0798" y="1370046"/>
            <a:ext cx="373219" cy="367200"/>
          </a:xfrm>
          <a:prstGeom prst="rect">
            <a:avLst/>
          </a:prstGeom>
        </p:spPr>
      </p:pic>
      <p:sp>
        <p:nvSpPr>
          <p:cNvPr id="168" name="Content Placeholder 8">
            <a:extLst>
              <a:ext uri="{FF2B5EF4-FFF2-40B4-BE49-F238E27FC236}">
                <a16:creationId xmlns:a16="http://schemas.microsoft.com/office/drawing/2014/main" id="{4E946B7A-014B-184A-BABF-880E23DE2850}"/>
              </a:ext>
            </a:extLst>
          </p:cNvPr>
          <p:cNvSpPr txBox="1">
            <a:spLocks/>
          </p:cNvSpPr>
          <p:nvPr/>
        </p:nvSpPr>
        <p:spPr>
          <a:xfrm>
            <a:off x="2434319" y="1866561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FFDD2F"/>
                </a:solidFill>
              </a:rPr>
              <a:t>product owner</a:t>
            </a:r>
          </a:p>
        </p:txBody>
      </p:sp>
      <p:sp>
        <p:nvSpPr>
          <p:cNvPr id="169" name="Content Placeholder 8">
            <a:extLst>
              <a:ext uri="{FF2B5EF4-FFF2-40B4-BE49-F238E27FC236}">
                <a16:creationId xmlns:a16="http://schemas.microsoft.com/office/drawing/2014/main" id="{D37FF15D-EE0E-1448-BD7F-873D117838E0}"/>
              </a:ext>
            </a:extLst>
          </p:cNvPr>
          <p:cNvSpPr txBox="1">
            <a:spLocks/>
          </p:cNvSpPr>
          <p:nvPr/>
        </p:nvSpPr>
        <p:spPr>
          <a:xfrm>
            <a:off x="5383505" y="1866561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FFDD2F"/>
                </a:solidFill>
              </a:rPr>
              <a:t>product owner</a:t>
            </a:r>
          </a:p>
        </p:txBody>
      </p:sp>
      <p:sp>
        <p:nvSpPr>
          <p:cNvPr id="170" name="Content Placeholder 8">
            <a:extLst>
              <a:ext uri="{FF2B5EF4-FFF2-40B4-BE49-F238E27FC236}">
                <a16:creationId xmlns:a16="http://schemas.microsoft.com/office/drawing/2014/main" id="{9DD50E42-388C-7B4F-9867-F38596475B5F}"/>
              </a:ext>
            </a:extLst>
          </p:cNvPr>
          <p:cNvSpPr txBox="1">
            <a:spLocks/>
          </p:cNvSpPr>
          <p:nvPr/>
        </p:nvSpPr>
        <p:spPr>
          <a:xfrm>
            <a:off x="3909781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cards team</a:t>
            </a:r>
          </a:p>
        </p:txBody>
      </p:sp>
      <p:sp>
        <p:nvSpPr>
          <p:cNvPr id="171" name="Content Placeholder 8">
            <a:extLst>
              <a:ext uri="{FF2B5EF4-FFF2-40B4-BE49-F238E27FC236}">
                <a16:creationId xmlns:a16="http://schemas.microsoft.com/office/drawing/2014/main" id="{A1DAA655-19BD-7F4B-9AE2-600386AD2B78}"/>
              </a:ext>
            </a:extLst>
          </p:cNvPr>
          <p:cNvSpPr txBox="1">
            <a:spLocks/>
          </p:cNvSpPr>
          <p:nvPr/>
        </p:nvSpPr>
        <p:spPr>
          <a:xfrm>
            <a:off x="2434319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insurance team</a:t>
            </a:r>
          </a:p>
        </p:txBody>
      </p:sp>
      <p:sp>
        <p:nvSpPr>
          <p:cNvPr id="172" name="Content Placeholder 8">
            <a:extLst>
              <a:ext uri="{FF2B5EF4-FFF2-40B4-BE49-F238E27FC236}">
                <a16:creationId xmlns:a16="http://schemas.microsoft.com/office/drawing/2014/main" id="{406A51C2-3A8B-5F4B-B56E-EC5FDB032201}"/>
              </a:ext>
            </a:extLst>
          </p:cNvPr>
          <p:cNvSpPr txBox="1">
            <a:spLocks/>
          </p:cNvSpPr>
          <p:nvPr/>
        </p:nvSpPr>
        <p:spPr>
          <a:xfrm>
            <a:off x="5383505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err="1">
                <a:solidFill>
                  <a:schemeClr val="bg1"/>
                </a:solidFill>
              </a:rPr>
              <a:t>mvno</a:t>
            </a:r>
            <a:r>
              <a:rPr lang="en-US" sz="1400" dirty="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81F0352-3881-884E-B755-92D18A62F711}"/>
              </a:ext>
            </a:extLst>
          </p:cNvPr>
          <p:cNvSpPr txBox="1"/>
          <p:nvPr/>
        </p:nvSpPr>
        <p:spPr>
          <a:xfrm>
            <a:off x="4502552" y="-7292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ru-RU" sz="2400" dirty="0"/>
          </a:p>
        </p:txBody>
      </p:sp>
      <p:cxnSp>
        <p:nvCxnSpPr>
          <p:cNvPr id="174" name="Соединительная линия уступом 173">
            <a:extLst>
              <a:ext uri="{FF2B5EF4-FFF2-40B4-BE49-F238E27FC236}">
                <a16:creationId xmlns:a16="http://schemas.microsoft.com/office/drawing/2014/main" id="{D0271063-695C-474A-BE49-5AEDE2492DC9}"/>
              </a:ext>
            </a:extLst>
          </p:cNvPr>
          <p:cNvCxnSpPr>
            <a:cxnSpLocks/>
          </p:cNvCxnSpPr>
          <p:nvPr/>
        </p:nvCxnSpPr>
        <p:spPr>
          <a:xfrm flipV="1">
            <a:off x="4611174" y="2176158"/>
            <a:ext cx="1330660" cy="273242"/>
          </a:xfrm>
          <a:prstGeom prst="bentConnector3">
            <a:avLst>
              <a:gd name="adj1" fmla="val 100118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Соединительная линия уступом 174">
            <a:extLst>
              <a:ext uri="{FF2B5EF4-FFF2-40B4-BE49-F238E27FC236}">
                <a16:creationId xmlns:a16="http://schemas.microsoft.com/office/drawing/2014/main" id="{B53F3A66-3852-7640-B41A-551AC8FAAAD7}"/>
              </a:ext>
            </a:extLst>
          </p:cNvPr>
          <p:cNvCxnSpPr>
            <a:cxnSpLocks/>
          </p:cNvCxnSpPr>
          <p:nvPr/>
        </p:nvCxnSpPr>
        <p:spPr>
          <a:xfrm flipH="1" flipV="1">
            <a:off x="2986468" y="2176158"/>
            <a:ext cx="1330660" cy="273242"/>
          </a:xfrm>
          <a:prstGeom prst="bentConnector3">
            <a:avLst>
              <a:gd name="adj1" fmla="val 100118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Соединительная линия уступом 175">
            <a:extLst>
              <a:ext uri="{FF2B5EF4-FFF2-40B4-BE49-F238E27FC236}">
                <a16:creationId xmlns:a16="http://schemas.microsoft.com/office/drawing/2014/main" id="{6A72BF5D-5803-DB4C-9986-CE18C7633191}"/>
              </a:ext>
            </a:extLst>
          </p:cNvPr>
          <p:cNvCxnSpPr>
            <a:cxnSpLocks/>
          </p:cNvCxnSpPr>
          <p:nvPr/>
        </p:nvCxnSpPr>
        <p:spPr>
          <a:xfrm rot="5400000">
            <a:off x="1736035" y="2440221"/>
            <a:ext cx="1376843" cy="813382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Соединительная линия уступом 176">
            <a:extLst>
              <a:ext uri="{FF2B5EF4-FFF2-40B4-BE49-F238E27FC236}">
                <a16:creationId xmlns:a16="http://schemas.microsoft.com/office/drawing/2014/main" id="{80B3F968-34DE-9D4F-BA50-7BE2307C1F2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15425" y="2440223"/>
            <a:ext cx="1376843" cy="813382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60F85CDE-D44C-0444-AA61-B0F8C1688420}"/>
              </a:ext>
            </a:extLst>
          </p:cNvPr>
          <p:cNvGrpSpPr/>
          <p:nvPr/>
        </p:nvGrpSpPr>
        <p:grpSpPr>
          <a:xfrm>
            <a:off x="3909781" y="3587324"/>
            <a:ext cx="1706151" cy="1222021"/>
            <a:chOff x="1433109" y="2463590"/>
            <a:chExt cx="2285995" cy="1637332"/>
          </a:xfrm>
        </p:grpSpPr>
        <p:pic>
          <p:nvPicPr>
            <p:cNvPr id="179" name="Рисунок 178">
              <a:extLst>
                <a:ext uri="{FF2B5EF4-FFF2-40B4-BE49-F238E27FC236}">
                  <a16:creationId xmlns:a16="http://schemas.microsoft.com/office/drawing/2014/main" id="{D262DF6E-8FEC-0A44-BFD7-9FD251D59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id="{94469A05-A691-EE48-BE24-7CBC9849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81" name="Группа 180">
              <a:extLst>
                <a:ext uri="{FF2B5EF4-FFF2-40B4-BE49-F238E27FC236}">
                  <a16:creationId xmlns:a16="http://schemas.microsoft.com/office/drawing/2014/main" id="{AD192568-2EE5-5240-8E9B-67C2A318363C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86" name="Рисунок 185">
                <a:extLst>
                  <a:ext uri="{FF2B5EF4-FFF2-40B4-BE49-F238E27FC236}">
                    <a16:creationId xmlns:a16="http://schemas.microsoft.com/office/drawing/2014/main" id="{1C843C5B-78CE-4945-B61B-07E314ECB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87" name="Content Placeholder 8">
                <a:extLst>
                  <a:ext uri="{FF2B5EF4-FFF2-40B4-BE49-F238E27FC236}">
                    <a16:creationId xmlns:a16="http://schemas.microsoft.com/office/drawing/2014/main" id="{42F3D8D1-4334-CC40-BD7F-92C6A0F59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id="{FD363151-D909-F84E-8A03-11CB5858CA4C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84" name="Рисунок 183">
                <a:extLst>
                  <a:ext uri="{FF2B5EF4-FFF2-40B4-BE49-F238E27FC236}">
                    <a16:creationId xmlns:a16="http://schemas.microsoft.com/office/drawing/2014/main" id="{925EB262-1E36-EC48-81C3-1F218DBF1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85" name="Рисунок 184">
                <a:extLst>
                  <a:ext uri="{FF2B5EF4-FFF2-40B4-BE49-F238E27FC236}">
                    <a16:creationId xmlns:a16="http://schemas.microsoft.com/office/drawing/2014/main" id="{0F84FD42-B8BC-D347-A08C-126E01EA8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60AFAE14-5887-4C45-872C-568BF8821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EE6F3E33-8D69-4A42-A238-A9082E6F226D}"/>
              </a:ext>
            </a:extLst>
          </p:cNvPr>
          <p:cNvGrpSpPr/>
          <p:nvPr/>
        </p:nvGrpSpPr>
        <p:grpSpPr>
          <a:xfrm>
            <a:off x="6267971" y="3587324"/>
            <a:ext cx="1706151" cy="1222021"/>
            <a:chOff x="1433109" y="2463590"/>
            <a:chExt cx="2285995" cy="1637332"/>
          </a:xfrm>
        </p:grpSpPr>
        <p:pic>
          <p:nvPicPr>
            <p:cNvPr id="189" name="Рисунок 188">
              <a:extLst>
                <a:ext uri="{FF2B5EF4-FFF2-40B4-BE49-F238E27FC236}">
                  <a16:creationId xmlns:a16="http://schemas.microsoft.com/office/drawing/2014/main" id="{74A1D81E-E52E-5A45-8774-2EDBC3197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90" name="Рисунок 189">
              <a:extLst>
                <a:ext uri="{FF2B5EF4-FFF2-40B4-BE49-F238E27FC236}">
                  <a16:creationId xmlns:a16="http://schemas.microsoft.com/office/drawing/2014/main" id="{CF1287C0-627C-2743-8E3E-377044F1D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93582B01-6C2E-8546-A5C5-AE3382727D57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96" name="Рисунок 195">
                <a:extLst>
                  <a:ext uri="{FF2B5EF4-FFF2-40B4-BE49-F238E27FC236}">
                    <a16:creationId xmlns:a16="http://schemas.microsoft.com/office/drawing/2014/main" id="{2FFDFBB8-D053-A343-BFF2-848FCCF8F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97" name="Content Placeholder 8">
                <a:extLst>
                  <a:ext uri="{FF2B5EF4-FFF2-40B4-BE49-F238E27FC236}">
                    <a16:creationId xmlns:a16="http://schemas.microsoft.com/office/drawing/2014/main" id="{8C4D7E60-465E-9D4F-8A71-4CB71CA338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92" name="Группа 191">
              <a:extLst>
                <a:ext uri="{FF2B5EF4-FFF2-40B4-BE49-F238E27FC236}">
                  <a16:creationId xmlns:a16="http://schemas.microsoft.com/office/drawing/2014/main" id="{DBEE5E8D-966B-D54F-BF05-F49C2B610C99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94" name="Рисунок 193">
                <a:extLst>
                  <a:ext uri="{FF2B5EF4-FFF2-40B4-BE49-F238E27FC236}">
                    <a16:creationId xmlns:a16="http://schemas.microsoft.com/office/drawing/2014/main" id="{3443940D-1FF2-E143-9AAB-C96885047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95" name="Рисунок 194">
                <a:extLst>
                  <a:ext uri="{FF2B5EF4-FFF2-40B4-BE49-F238E27FC236}">
                    <a16:creationId xmlns:a16="http://schemas.microsoft.com/office/drawing/2014/main" id="{B7E6ED84-F581-F443-95ED-ED739475F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93" name="Рисунок 192">
              <a:extLst>
                <a:ext uri="{FF2B5EF4-FFF2-40B4-BE49-F238E27FC236}">
                  <a16:creationId xmlns:a16="http://schemas.microsoft.com/office/drawing/2014/main" id="{27815435-58CF-224F-9C26-0A7AC89A3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740348ED-89BD-764F-900E-D378011280AD}"/>
              </a:ext>
            </a:extLst>
          </p:cNvPr>
          <p:cNvGrpSpPr/>
          <p:nvPr/>
        </p:nvGrpSpPr>
        <p:grpSpPr>
          <a:xfrm>
            <a:off x="3375717" y="886131"/>
            <a:ext cx="2303188" cy="4257369"/>
            <a:chOff x="3375717" y="1298009"/>
            <a:chExt cx="2303188" cy="3845491"/>
          </a:xfrm>
        </p:grpSpPr>
        <p:cxnSp>
          <p:nvCxnSpPr>
            <p:cNvPr id="199" name="Прямая соединительная линия 198">
              <a:extLst>
                <a:ext uri="{FF2B5EF4-FFF2-40B4-BE49-F238E27FC236}">
                  <a16:creationId xmlns:a16="http://schemas.microsoft.com/office/drawing/2014/main" id="{B8A8F5EF-C9B2-DC4B-B2AF-1A50F12EE069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17" y="1298009"/>
              <a:ext cx="0" cy="3845491"/>
            </a:xfrm>
            <a:prstGeom prst="line">
              <a:avLst/>
            </a:prstGeom>
            <a:ln w="57150">
              <a:solidFill>
                <a:srgbClr val="9BB9DE">
                  <a:alpha val="4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>
              <a:extLst>
                <a:ext uri="{FF2B5EF4-FFF2-40B4-BE49-F238E27FC236}">
                  <a16:creationId xmlns:a16="http://schemas.microsoft.com/office/drawing/2014/main" id="{4A02B845-6280-E848-81F4-951EAC8E9397}"/>
                </a:ext>
              </a:extLst>
            </p:cNvPr>
            <p:cNvCxnSpPr>
              <a:cxnSpLocks/>
            </p:cNvCxnSpPr>
            <p:nvPr/>
          </p:nvCxnSpPr>
          <p:spPr>
            <a:xfrm>
              <a:off x="5678905" y="1298009"/>
              <a:ext cx="0" cy="3845491"/>
            </a:xfrm>
            <a:prstGeom prst="line">
              <a:avLst/>
            </a:prstGeom>
            <a:ln w="57150">
              <a:solidFill>
                <a:srgbClr val="9BB9DE">
                  <a:alpha val="4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1006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220A0B5-0ED7-8F43-B4DC-F111A1D9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4" name="Номер слайда 2">
            <a:extLst>
              <a:ext uri="{FF2B5EF4-FFF2-40B4-BE49-F238E27FC236}">
                <a16:creationId xmlns:a16="http://schemas.microsoft.com/office/drawing/2014/main" id="{9A614DD3-9DC9-1D4E-AE6B-4FA8E7A0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E3EE16FA-735D-D444-841D-1EA432E58E2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6" name="Slide Number Placeholder 3">
            <a:extLst>
              <a:ext uri="{FF2B5EF4-FFF2-40B4-BE49-F238E27FC236}">
                <a16:creationId xmlns:a16="http://schemas.microsoft.com/office/drawing/2014/main" id="{476D72C7-A460-5F43-ABAA-309EC757BA81}"/>
              </a:ext>
            </a:extLst>
          </p:cNvPr>
          <p:cNvSpPr txBox="1">
            <a:spLocks/>
          </p:cNvSpPr>
          <p:nvPr/>
        </p:nvSpPr>
        <p:spPr>
          <a:xfrm>
            <a:off x="364210" y="46186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pPr/>
              <a:t>47</a:t>
            </a:fld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765C6F03-C5FE-EB4B-90BD-A723A32177F4}"/>
              </a:ext>
            </a:extLst>
          </p:cNvPr>
          <p:cNvGrpSpPr/>
          <p:nvPr/>
        </p:nvGrpSpPr>
        <p:grpSpPr>
          <a:xfrm>
            <a:off x="2697497" y="2460000"/>
            <a:ext cx="1855232" cy="624620"/>
            <a:chOff x="3809789" y="2648671"/>
            <a:chExt cx="3617240" cy="1217853"/>
          </a:xfrm>
        </p:grpSpPr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id="{ADB2E1F5-1B20-5F47-91D7-9E939C1E8603}"/>
                </a:ext>
              </a:extLst>
            </p:cNvPr>
            <p:cNvGrpSpPr/>
            <p:nvPr/>
          </p:nvGrpSpPr>
          <p:grpSpPr>
            <a:xfrm>
              <a:off x="5172884" y="2648671"/>
              <a:ext cx="864948" cy="816543"/>
              <a:chOff x="5172884" y="2835889"/>
              <a:chExt cx="864948" cy="816543"/>
            </a:xfrm>
          </p:grpSpPr>
          <p:pic>
            <p:nvPicPr>
              <p:cNvPr id="130" name="Рисунок 129">
                <a:extLst>
                  <a:ext uri="{FF2B5EF4-FFF2-40B4-BE49-F238E27FC236}">
                    <a16:creationId xmlns:a16="http://schemas.microsoft.com/office/drawing/2014/main" id="{E5FF0F86-35FA-9042-ACC3-0FEBADD21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2884" y="2835889"/>
                <a:ext cx="735715" cy="723849"/>
              </a:xfrm>
              <a:prstGeom prst="rect">
                <a:avLst/>
              </a:prstGeom>
            </p:spPr>
          </p:pic>
          <p:pic>
            <p:nvPicPr>
              <p:cNvPr id="131" name="Рисунок 130">
                <a:extLst>
                  <a:ext uri="{FF2B5EF4-FFF2-40B4-BE49-F238E27FC236}">
                    <a16:creationId xmlns:a16="http://schemas.microsoft.com/office/drawing/2014/main" id="{959826CB-C26D-A748-98C0-088271086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0533" y="3355133"/>
                <a:ext cx="297299" cy="297299"/>
              </a:xfrm>
              <a:prstGeom prst="rect">
                <a:avLst/>
              </a:prstGeom>
            </p:spPr>
          </p:pic>
        </p:grpSp>
        <p:sp>
          <p:nvSpPr>
            <p:cNvPr id="129" name="Content Placeholder 8">
              <a:extLst>
                <a:ext uri="{FF2B5EF4-FFF2-40B4-BE49-F238E27FC236}">
                  <a16:creationId xmlns:a16="http://schemas.microsoft.com/office/drawing/2014/main" id="{49F5686E-2D46-C949-8354-CF077286E34B}"/>
                </a:ext>
              </a:extLst>
            </p:cNvPr>
            <p:cNvSpPr txBox="1">
              <a:spLocks/>
            </p:cNvSpPr>
            <p:nvPr/>
          </p:nvSpPr>
          <p:spPr>
            <a:xfrm>
              <a:off x="3809789" y="3426661"/>
              <a:ext cx="3617240" cy="4398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900"/>
                </a:lnSpc>
                <a:buNone/>
              </a:pPr>
              <a:r>
                <a:rPr lang="en-US" sz="1400" b="1" dirty="0">
                  <a:solidFill>
                    <a:srgbClr val="9BB9DE"/>
                  </a:solidFill>
                </a:rPr>
                <a:t>release manager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B63B914C-B13E-E941-9567-DED9E2F40DBF}"/>
              </a:ext>
            </a:extLst>
          </p:cNvPr>
          <p:cNvGrpSpPr/>
          <p:nvPr/>
        </p:nvGrpSpPr>
        <p:grpSpPr>
          <a:xfrm>
            <a:off x="468313" y="3587324"/>
            <a:ext cx="1706151" cy="1222021"/>
            <a:chOff x="1433109" y="2463590"/>
            <a:chExt cx="2285995" cy="1637332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6EA0B723-1ED3-3140-BCF5-1C8A3015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A1CA69F4-6533-F648-A2A8-693BAB4A7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7BF2BFE2-B5EC-E34F-B735-CED08C5D7384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40" name="Рисунок 139">
                <a:extLst>
                  <a:ext uri="{FF2B5EF4-FFF2-40B4-BE49-F238E27FC236}">
                    <a16:creationId xmlns:a16="http://schemas.microsoft.com/office/drawing/2014/main" id="{67E5E032-E8D6-1640-A6DA-10BB0006B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41" name="Content Placeholder 8">
                <a:extLst>
                  <a:ext uri="{FF2B5EF4-FFF2-40B4-BE49-F238E27FC236}">
                    <a16:creationId xmlns:a16="http://schemas.microsoft.com/office/drawing/2014/main" id="{F454EF94-EBEA-C340-BA47-74ADC7F425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DEA106C7-1317-E340-8071-59E19AF898AA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38" name="Рисунок 137">
                <a:extLst>
                  <a:ext uri="{FF2B5EF4-FFF2-40B4-BE49-F238E27FC236}">
                    <a16:creationId xmlns:a16="http://schemas.microsoft.com/office/drawing/2014/main" id="{7BA82D3D-2A82-AD49-9511-237712E5F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39" name="Рисунок 138">
                <a:extLst>
                  <a:ext uri="{FF2B5EF4-FFF2-40B4-BE49-F238E27FC236}">
                    <a16:creationId xmlns:a16="http://schemas.microsoft.com/office/drawing/2014/main" id="{5BF4DD55-8702-5348-A6EE-54B5A9BBB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F14EC5DB-4D71-D140-BD1D-27123A4B9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E432FD38-699E-0C4B-9B28-B1715CC711BE}"/>
              </a:ext>
            </a:extLst>
          </p:cNvPr>
          <p:cNvCxnSpPr>
            <a:cxnSpLocks/>
          </p:cNvCxnSpPr>
          <p:nvPr/>
        </p:nvCxnSpPr>
        <p:spPr>
          <a:xfrm>
            <a:off x="3618625" y="3125165"/>
            <a:ext cx="0" cy="401563"/>
          </a:xfrm>
          <a:prstGeom prst="line">
            <a:avLst/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>
            <a:extLst>
              <a:ext uri="{FF2B5EF4-FFF2-40B4-BE49-F238E27FC236}">
                <a16:creationId xmlns:a16="http://schemas.microsoft.com/office/drawing/2014/main" id="{8F12495F-3F9D-0E4D-9734-E49852771846}"/>
              </a:ext>
            </a:extLst>
          </p:cNvPr>
          <p:cNvCxnSpPr>
            <a:cxnSpLocks/>
            <a:stCxn id="130" idx="3"/>
          </p:cNvCxnSpPr>
          <p:nvPr/>
        </p:nvCxnSpPr>
        <p:spPr>
          <a:xfrm>
            <a:off x="3773947" y="2645626"/>
            <a:ext cx="1974231" cy="1219718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43">
            <a:extLst>
              <a:ext uri="{FF2B5EF4-FFF2-40B4-BE49-F238E27FC236}">
                <a16:creationId xmlns:a16="http://schemas.microsoft.com/office/drawing/2014/main" id="{B676B768-F177-7041-ADB5-FB277BEE92D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98985" y="2650018"/>
            <a:ext cx="1597627" cy="1215325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itle 1">
            <a:extLst>
              <a:ext uri="{FF2B5EF4-FFF2-40B4-BE49-F238E27FC236}">
                <a16:creationId xmlns:a16="http://schemas.microsoft.com/office/drawing/2014/main" id="{8BB374C6-539A-084B-9802-59077FDCCA72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структура команды</a:t>
            </a:r>
          </a:p>
        </p:txBody>
      </p:sp>
      <p:sp>
        <p:nvSpPr>
          <p:cNvPr id="146" name="Title 1">
            <a:extLst>
              <a:ext uri="{FF2B5EF4-FFF2-40B4-BE49-F238E27FC236}">
                <a16:creationId xmlns:a16="http://schemas.microsoft.com/office/drawing/2014/main" id="{F6147CB7-5887-4944-84C5-2B353842FA9E}"/>
              </a:ext>
            </a:extLst>
          </p:cNvPr>
          <p:cNvSpPr txBox="1">
            <a:spLocks/>
          </p:cNvSpPr>
          <p:nvPr/>
        </p:nvSpPr>
        <p:spPr>
          <a:xfrm>
            <a:off x="6388423" y="389467"/>
            <a:ext cx="1446908" cy="496664"/>
          </a:xfrm>
          <a:prstGeom prst="rect">
            <a:avLst/>
          </a:prstGeom>
          <a:solidFill>
            <a:srgbClr val="3E475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b="0" i="1" dirty="0">
                <a:solidFill>
                  <a:srgbClr val="FFDD2F"/>
                </a:solidFill>
              </a:rPr>
              <a:t>стало</a:t>
            </a:r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0D2576D8-3625-9547-AB2E-1F9C2B4C3F20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4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B25BF951-D7E3-CA47-8966-4B4AAC9F3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999" y="1384124"/>
            <a:ext cx="360985" cy="35516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9410B913-F46C-4D45-BB10-AA0C5665E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12" y="1384124"/>
            <a:ext cx="360985" cy="355162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D14D4B7F-4C47-5C48-9D15-4A2C0C0BF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824" y="1384124"/>
            <a:ext cx="360985" cy="355162"/>
          </a:xfrm>
          <a:prstGeom prst="rect">
            <a:avLst/>
          </a:prstGeom>
        </p:spPr>
      </p:pic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50C35518-9B6F-984D-849C-2243AE462B59}"/>
              </a:ext>
            </a:extLst>
          </p:cNvPr>
          <p:cNvGrpSpPr/>
          <p:nvPr/>
        </p:nvGrpSpPr>
        <p:grpSpPr>
          <a:xfrm>
            <a:off x="3078712" y="1804337"/>
            <a:ext cx="1451960" cy="419891"/>
            <a:chOff x="-1689531" y="1228832"/>
            <a:chExt cx="1451960" cy="419891"/>
          </a:xfrm>
        </p:grpSpPr>
        <p:sp>
          <p:nvSpPr>
            <p:cNvPr id="152" name="Content Placeholder 8">
              <a:extLst>
                <a:ext uri="{FF2B5EF4-FFF2-40B4-BE49-F238E27FC236}">
                  <a16:creationId xmlns:a16="http://schemas.microsoft.com/office/drawing/2014/main" id="{95C2A251-B892-2649-BB99-84957B211B72}"/>
                </a:ext>
              </a:extLst>
            </p:cNvPr>
            <p:cNvSpPr txBox="1">
              <a:spLocks/>
            </p:cNvSpPr>
            <p:nvPr/>
          </p:nvSpPr>
          <p:spPr>
            <a:xfrm>
              <a:off x="-1563748" y="1291056"/>
              <a:ext cx="1326177" cy="3576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rgbClr val="FFDD2F"/>
                  </a:solidFill>
                </a:rPr>
                <a:t>customers</a:t>
              </a:r>
            </a:p>
          </p:txBody>
        </p: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DE5A23CF-5820-0446-9013-A0A9005F89A9}"/>
                </a:ext>
              </a:extLst>
            </p:cNvPr>
            <p:cNvGrpSpPr/>
            <p:nvPr/>
          </p:nvGrpSpPr>
          <p:grpSpPr>
            <a:xfrm rot="16200000">
              <a:off x="-1699148" y="1238449"/>
              <a:ext cx="270799" cy="251565"/>
              <a:chOff x="3188824" y="634212"/>
              <a:chExt cx="558574" cy="518900"/>
            </a:xfrm>
          </p:grpSpPr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:a16="http://schemas.microsoft.com/office/drawing/2014/main" id="{794302D9-6293-DC48-82B4-F4CA4A1E8E73}"/>
                  </a:ext>
                </a:extLst>
              </p:cNvPr>
              <p:cNvCxnSpPr/>
              <p:nvPr/>
            </p:nvCxnSpPr>
            <p:spPr>
              <a:xfrm flipV="1">
                <a:off x="3188824" y="634212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>
                <a:extLst>
                  <a:ext uri="{FF2B5EF4-FFF2-40B4-BE49-F238E27FC236}">
                    <a16:creationId xmlns:a16="http://schemas.microsoft.com/office/drawing/2014/main" id="{DD6EA2FC-B3D7-FB4A-A561-54ADC929C4B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646071" y="1051785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>
                <a:extLst>
                  <a:ext uri="{FF2B5EF4-FFF2-40B4-BE49-F238E27FC236}">
                    <a16:creationId xmlns:a16="http://schemas.microsoft.com/office/drawing/2014/main" id="{64B68E27-6AEB-544A-A7D0-F86FA7098C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3016" y="754240"/>
                <a:ext cx="122410" cy="147117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708472D7-F6B4-C444-9805-B84378EE7D99}"/>
              </a:ext>
            </a:extLst>
          </p:cNvPr>
          <p:cNvGrpSpPr/>
          <p:nvPr/>
        </p:nvGrpSpPr>
        <p:grpSpPr>
          <a:xfrm>
            <a:off x="2706082" y="1378407"/>
            <a:ext cx="663169" cy="995364"/>
            <a:chOff x="3639881" y="1378407"/>
            <a:chExt cx="663169" cy="995364"/>
          </a:xfrm>
        </p:grpSpPr>
        <p:cxnSp>
          <p:nvCxnSpPr>
            <p:cNvPr id="158" name="Соединительная линия уступом 157">
              <a:extLst>
                <a:ext uri="{FF2B5EF4-FFF2-40B4-BE49-F238E27FC236}">
                  <a16:creationId xmlns:a16="http://schemas.microsoft.com/office/drawing/2014/main" id="{C5D49E86-C4BA-C74E-8251-82BC299A977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750853" y="1821573"/>
              <a:ext cx="622840" cy="481555"/>
            </a:xfrm>
            <a:prstGeom prst="bentConnector3">
              <a:avLst>
                <a:gd name="adj1" fmla="val -35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73919FC4-9F1A-9F4A-84D0-2D31839E0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9881" y="1378407"/>
              <a:ext cx="372630" cy="366807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04B9D82E-8398-2D40-81C8-98FB50D99682}"/>
              </a:ext>
            </a:extLst>
          </p:cNvPr>
          <p:cNvGrpSpPr/>
          <p:nvPr/>
        </p:nvGrpSpPr>
        <p:grpSpPr>
          <a:xfrm>
            <a:off x="3462252" y="1378407"/>
            <a:ext cx="372630" cy="1000370"/>
            <a:chOff x="4396051" y="1378407"/>
            <a:chExt cx="372630" cy="1000370"/>
          </a:xfrm>
        </p:grpSpPr>
        <p:cxnSp>
          <p:nvCxnSpPr>
            <p:cNvPr id="161" name="Соединительная линия уступом 160">
              <a:extLst>
                <a:ext uri="{FF2B5EF4-FFF2-40B4-BE49-F238E27FC236}">
                  <a16:creationId xmlns:a16="http://schemas.microsoft.com/office/drawing/2014/main" id="{55BEEC69-4870-7B44-A928-31F9F8EB9E73}"/>
                </a:ext>
              </a:extLst>
            </p:cNvPr>
            <p:cNvCxnSpPr>
              <a:cxnSpLocks/>
              <a:endCxn id="162" idx="3"/>
            </p:cNvCxnSpPr>
            <p:nvPr/>
          </p:nvCxnSpPr>
          <p:spPr>
            <a:xfrm rot="5400000" flipH="1" flipV="1">
              <a:off x="4222892" y="1832988"/>
              <a:ext cx="816966" cy="274612"/>
            </a:xfrm>
            <a:prstGeom prst="bentConnector4">
              <a:avLst>
                <a:gd name="adj1" fmla="val 16189"/>
                <a:gd name="adj2" fmla="val 220574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882E36E9-34D2-C84E-9928-9CC900D56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96051" y="1378407"/>
              <a:ext cx="372630" cy="366807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191DE7EB-88BD-0445-9AA6-042A7E06EB6B}"/>
              </a:ext>
            </a:extLst>
          </p:cNvPr>
          <p:cNvGrpSpPr/>
          <p:nvPr/>
        </p:nvGrpSpPr>
        <p:grpSpPr>
          <a:xfrm>
            <a:off x="3677375" y="1378406"/>
            <a:ext cx="910614" cy="995366"/>
            <a:chOff x="4611174" y="1378406"/>
            <a:chExt cx="910614" cy="995366"/>
          </a:xfrm>
        </p:grpSpPr>
        <p:cxnSp>
          <p:nvCxnSpPr>
            <p:cNvPr id="164" name="Соединительная линия уступом 163">
              <a:extLst>
                <a:ext uri="{FF2B5EF4-FFF2-40B4-BE49-F238E27FC236}">
                  <a16:creationId xmlns:a16="http://schemas.microsoft.com/office/drawing/2014/main" id="{9F7A33BA-3D7B-3B4A-90FE-C9175E844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1174" y="1744389"/>
              <a:ext cx="721941" cy="629383"/>
            </a:xfrm>
            <a:prstGeom prst="bentConnector3">
              <a:avLst>
                <a:gd name="adj1" fmla="val 99982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id="{EB5AE7AE-86C9-2D46-9684-C8DCAAC41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8759" y="1378406"/>
              <a:ext cx="373029" cy="367200"/>
            </a:xfrm>
            <a:prstGeom prst="rect">
              <a:avLst/>
            </a:prstGeom>
          </p:spPr>
        </p:pic>
      </p:grp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D14FBC95-EEB2-094B-B965-E989063F0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5501" y="1370046"/>
            <a:ext cx="373219" cy="367200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9E9BF66B-647A-7741-A5E3-8CD167AA1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6999" y="1370046"/>
            <a:ext cx="373219" cy="367200"/>
          </a:xfrm>
          <a:prstGeom prst="rect">
            <a:avLst/>
          </a:prstGeom>
        </p:spPr>
      </p:pic>
      <p:sp>
        <p:nvSpPr>
          <p:cNvPr id="168" name="Content Placeholder 8">
            <a:extLst>
              <a:ext uri="{FF2B5EF4-FFF2-40B4-BE49-F238E27FC236}">
                <a16:creationId xmlns:a16="http://schemas.microsoft.com/office/drawing/2014/main" id="{4E946B7A-014B-184A-BABF-880E23DE2850}"/>
              </a:ext>
            </a:extLst>
          </p:cNvPr>
          <p:cNvSpPr txBox="1">
            <a:spLocks/>
          </p:cNvSpPr>
          <p:nvPr/>
        </p:nvSpPr>
        <p:spPr>
          <a:xfrm>
            <a:off x="1500520" y="1866561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FFDD2F"/>
                </a:solidFill>
              </a:rPr>
              <a:t>product owner</a:t>
            </a:r>
          </a:p>
        </p:txBody>
      </p:sp>
      <p:sp>
        <p:nvSpPr>
          <p:cNvPr id="169" name="Content Placeholder 8">
            <a:extLst>
              <a:ext uri="{FF2B5EF4-FFF2-40B4-BE49-F238E27FC236}">
                <a16:creationId xmlns:a16="http://schemas.microsoft.com/office/drawing/2014/main" id="{D37FF15D-EE0E-1448-BD7F-873D117838E0}"/>
              </a:ext>
            </a:extLst>
          </p:cNvPr>
          <p:cNvSpPr txBox="1">
            <a:spLocks/>
          </p:cNvSpPr>
          <p:nvPr/>
        </p:nvSpPr>
        <p:spPr>
          <a:xfrm>
            <a:off x="4449706" y="1866561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FFDD2F"/>
                </a:solidFill>
              </a:rPr>
              <a:t>product owner</a:t>
            </a:r>
          </a:p>
        </p:txBody>
      </p:sp>
      <p:sp>
        <p:nvSpPr>
          <p:cNvPr id="170" name="Content Placeholder 8">
            <a:extLst>
              <a:ext uri="{FF2B5EF4-FFF2-40B4-BE49-F238E27FC236}">
                <a16:creationId xmlns:a16="http://schemas.microsoft.com/office/drawing/2014/main" id="{9DD50E42-388C-7B4F-9867-F38596475B5F}"/>
              </a:ext>
            </a:extLst>
          </p:cNvPr>
          <p:cNvSpPr txBox="1">
            <a:spLocks/>
          </p:cNvSpPr>
          <p:nvPr/>
        </p:nvSpPr>
        <p:spPr>
          <a:xfrm>
            <a:off x="2975982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cards team</a:t>
            </a:r>
          </a:p>
        </p:txBody>
      </p:sp>
      <p:sp>
        <p:nvSpPr>
          <p:cNvPr id="171" name="Content Placeholder 8">
            <a:extLst>
              <a:ext uri="{FF2B5EF4-FFF2-40B4-BE49-F238E27FC236}">
                <a16:creationId xmlns:a16="http://schemas.microsoft.com/office/drawing/2014/main" id="{A1DAA655-19BD-7F4B-9AE2-600386AD2B78}"/>
              </a:ext>
            </a:extLst>
          </p:cNvPr>
          <p:cNvSpPr txBox="1">
            <a:spLocks/>
          </p:cNvSpPr>
          <p:nvPr/>
        </p:nvSpPr>
        <p:spPr>
          <a:xfrm>
            <a:off x="1500520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insurance team</a:t>
            </a:r>
          </a:p>
        </p:txBody>
      </p:sp>
      <p:sp>
        <p:nvSpPr>
          <p:cNvPr id="172" name="Content Placeholder 8">
            <a:extLst>
              <a:ext uri="{FF2B5EF4-FFF2-40B4-BE49-F238E27FC236}">
                <a16:creationId xmlns:a16="http://schemas.microsoft.com/office/drawing/2014/main" id="{406A51C2-3A8B-5F4B-B56E-EC5FDB032201}"/>
              </a:ext>
            </a:extLst>
          </p:cNvPr>
          <p:cNvSpPr txBox="1">
            <a:spLocks/>
          </p:cNvSpPr>
          <p:nvPr/>
        </p:nvSpPr>
        <p:spPr>
          <a:xfrm>
            <a:off x="4449706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err="1">
                <a:solidFill>
                  <a:schemeClr val="bg1"/>
                </a:solidFill>
              </a:rPr>
              <a:t>mvno</a:t>
            </a:r>
            <a:r>
              <a:rPr lang="en-US" sz="1400" dirty="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81F0352-3881-884E-B755-92D18A62F711}"/>
              </a:ext>
            </a:extLst>
          </p:cNvPr>
          <p:cNvSpPr txBox="1"/>
          <p:nvPr/>
        </p:nvSpPr>
        <p:spPr>
          <a:xfrm>
            <a:off x="4502552" y="-7292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ru-RU" sz="2400" dirty="0"/>
          </a:p>
        </p:txBody>
      </p:sp>
      <p:cxnSp>
        <p:nvCxnSpPr>
          <p:cNvPr id="174" name="Соединительная линия уступом 173">
            <a:extLst>
              <a:ext uri="{FF2B5EF4-FFF2-40B4-BE49-F238E27FC236}">
                <a16:creationId xmlns:a16="http://schemas.microsoft.com/office/drawing/2014/main" id="{D0271063-695C-474A-BE49-5AEDE2492DC9}"/>
              </a:ext>
            </a:extLst>
          </p:cNvPr>
          <p:cNvCxnSpPr>
            <a:cxnSpLocks/>
          </p:cNvCxnSpPr>
          <p:nvPr/>
        </p:nvCxnSpPr>
        <p:spPr>
          <a:xfrm flipV="1">
            <a:off x="3677375" y="2176158"/>
            <a:ext cx="1330660" cy="273242"/>
          </a:xfrm>
          <a:prstGeom prst="bentConnector3">
            <a:avLst>
              <a:gd name="adj1" fmla="val 100118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Соединительная линия уступом 174">
            <a:extLst>
              <a:ext uri="{FF2B5EF4-FFF2-40B4-BE49-F238E27FC236}">
                <a16:creationId xmlns:a16="http://schemas.microsoft.com/office/drawing/2014/main" id="{B53F3A66-3852-7640-B41A-551AC8FAAAD7}"/>
              </a:ext>
            </a:extLst>
          </p:cNvPr>
          <p:cNvCxnSpPr>
            <a:cxnSpLocks/>
          </p:cNvCxnSpPr>
          <p:nvPr/>
        </p:nvCxnSpPr>
        <p:spPr>
          <a:xfrm flipH="1" flipV="1">
            <a:off x="2052669" y="2176158"/>
            <a:ext cx="1330660" cy="273242"/>
          </a:xfrm>
          <a:prstGeom prst="bentConnector3">
            <a:avLst>
              <a:gd name="adj1" fmla="val 100118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Соединительная линия уступом 175">
            <a:extLst>
              <a:ext uri="{FF2B5EF4-FFF2-40B4-BE49-F238E27FC236}">
                <a16:creationId xmlns:a16="http://schemas.microsoft.com/office/drawing/2014/main" id="{6A72BF5D-5803-DB4C-9986-CE18C7633191}"/>
              </a:ext>
            </a:extLst>
          </p:cNvPr>
          <p:cNvCxnSpPr>
            <a:cxnSpLocks/>
          </p:cNvCxnSpPr>
          <p:nvPr/>
        </p:nvCxnSpPr>
        <p:spPr>
          <a:xfrm rot="5400000">
            <a:off x="802236" y="2440221"/>
            <a:ext cx="1376843" cy="813382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Соединительная линия уступом 176">
            <a:extLst>
              <a:ext uri="{FF2B5EF4-FFF2-40B4-BE49-F238E27FC236}">
                <a16:creationId xmlns:a16="http://schemas.microsoft.com/office/drawing/2014/main" id="{80B3F968-34DE-9D4F-BA50-7BE2307C1F2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81626" y="2440223"/>
            <a:ext cx="1376843" cy="813382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60F85CDE-D44C-0444-AA61-B0F8C1688420}"/>
              </a:ext>
            </a:extLst>
          </p:cNvPr>
          <p:cNvGrpSpPr/>
          <p:nvPr/>
        </p:nvGrpSpPr>
        <p:grpSpPr>
          <a:xfrm>
            <a:off x="2975982" y="3587324"/>
            <a:ext cx="1400386" cy="1222021"/>
            <a:chOff x="1433109" y="2463590"/>
            <a:chExt cx="1876314" cy="1637332"/>
          </a:xfrm>
        </p:grpSpPr>
        <p:pic>
          <p:nvPicPr>
            <p:cNvPr id="179" name="Рисунок 178">
              <a:extLst>
                <a:ext uri="{FF2B5EF4-FFF2-40B4-BE49-F238E27FC236}">
                  <a16:creationId xmlns:a16="http://schemas.microsoft.com/office/drawing/2014/main" id="{D262DF6E-8FEC-0A44-BFD7-9FD251D59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id="{94469A05-A691-EE48-BE24-7CBC9849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81" name="Группа 180">
              <a:extLst>
                <a:ext uri="{FF2B5EF4-FFF2-40B4-BE49-F238E27FC236}">
                  <a16:creationId xmlns:a16="http://schemas.microsoft.com/office/drawing/2014/main" id="{AD192568-2EE5-5240-8E9B-67C2A318363C}"/>
                </a:ext>
              </a:extLst>
            </p:cNvPr>
            <p:cNvGrpSpPr/>
            <p:nvPr/>
          </p:nvGrpSpPr>
          <p:grpSpPr>
            <a:xfrm>
              <a:off x="2043484" y="2463590"/>
              <a:ext cx="1265939" cy="629056"/>
              <a:chOff x="2146569" y="2463590"/>
              <a:chExt cx="1265939" cy="629056"/>
            </a:xfrm>
          </p:grpSpPr>
          <p:pic>
            <p:nvPicPr>
              <p:cNvPr id="186" name="Рисунок 185">
                <a:extLst>
                  <a:ext uri="{FF2B5EF4-FFF2-40B4-BE49-F238E27FC236}">
                    <a16:creationId xmlns:a16="http://schemas.microsoft.com/office/drawing/2014/main" id="{1C843C5B-78CE-4945-B61B-07E314ECB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87" name="Content Placeholder 8">
                <a:extLst>
                  <a:ext uri="{FF2B5EF4-FFF2-40B4-BE49-F238E27FC236}">
                    <a16:creationId xmlns:a16="http://schemas.microsoft.com/office/drawing/2014/main" id="{42F3D8D1-4334-CC40-BD7F-92C6A0F59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807387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id="{FD363151-D909-F84E-8A03-11CB5858CA4C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84" name="Рисунок 183">
                <a:extLst>
                  <a:ext uri="{FF2B5EF4-FFF2-40B4-BE49-F238E27FC236}">
                    <a16:creationId xmlns:a16="http://schemas.microsoft.com/office/drawing/2014/main" id="{925EB262-1E36-EC48-81C3-1F218DBF1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85" name="Рисунок 184">
                <a:extLst>
                  <a:ext uri="{FF2B5EF4-FFF2-40B4-BE49-F238E27FC236}">
                    <a16:creationId xmlns:a16="http://schemas.microsoft.com/office/drawing/2014/main" id="{0F84FD42-B8BC-D347-A08C-126E01EA8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60AFAE14-5887-4C45-872C-568BF8821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EE6F3E33-8D69-4A42-A238-A9082E6F226D}"/>
              </a:ext>
            </a:extLst>
          </p:cNvPr>
          <p:cNvGrpSpPr/>
          <p:nvPr/>
        </p:nvGrpSpPr>
        <p:grpSpPr>
          <a:xfrm>
            <a:off x="5334172" y="3587324"/>
            <a:ext cx="1706151" cy="1222021"/>
            <a:chOff x="1433109" y="2463590"/>
            <a:chExt cx="2285995" cy="1637332"/>
          </a:xfrm>
        </p:grpSpPr>
        <p:pic>
          <p:nvPicPr>
            <p:cNvPr id="189" name="Рисунок 188">
              <a:extLst>
                <a:ext uri="{FF2B5EF4-FFF2-40B4-BE49-F238E27FC236}">
                  <a16:creationId xmlns:a16="http://schemas.microsoft.com/office/drawing/2014/main" id="{74A1D81E-E52E-5A45-8774-2EDBC3197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90" name="Рисунок 189">
              <a:extLst>
                <a:ext uri="{FF2B5EF4-FFF2-40B4-BE49-F238E27FC236}">
                  <a16:creationId xmlns:a16="http://schemas.microsoft.com/office/drawing/2014/main" id="{CF1287C0-627C-2743-8E3E-377044F1D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93582B01-6C2E-8546-A5C5-AE3382727D57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96" name="Рисунок 195">
                <a:extLst>
                  <a:ext uri="{FF2B5EF4-FFF2-40B4-BE49-F238E27FC236}">
                    <a16:creationId xmlns:a16="http://schemas.microsoft.com/office/drawing/2014/main" id="{2FFDFBB8-D053-A343-BFF2-848FCCF8F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97" name="Content Placeholder 8">
                <a:extLst>
                  <a:ext uri="{FF2B5EF4-FFF2-40B4-BE49-F238E27FC236}">
                    <a16:creationId xmlns:a16="http://schemas.microsoft.com/office/drawing/2014/main" id="{8C4D7E60-465E-9D4F-8A71-4CB71CA338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92" name="Группа 191">
              <a:extLst>
                <a:ext uri="{FF2B5EF4-FFF2-40B4-BE49-F238E27FC236}">
                  <a16:creationId xmlns:a16="http://schemas.microsoft.com/office/drawing/2014/main" id="{DBEE5E8D-966B-D54F-BF05-F49C2B610C99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94" name="Рисунок 193">
                <a:extLst>
                  <a:ext uri="{FF2B5EF4-FFF2-40B4-BE49-F238E27FC236}">
                    <a16:creationId xmlns:a16="http://schemas.microsoft.com/office/drawing/2014/main" id="{3443940D-1FF2-E143-9AAB-C96885047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95" name="Рисунок 194">
                <a:extLst>
                  <a:ext uri="{FF2B5EF4-FFF2-40B4-BE49-F238E27FC236}">
                    <a16:creationId xmlns:a16="http://schemas.microsoft.com/office/drawing/2014/main" id="{B7E6ED84-F581-F443-95ED-ED739475F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93" name="Рисунок 192">
              <a:extLst>
                <a:ext uri="{FF2B5EF4-FFF2-40B4-BE49-F238E27FC236}">
                  <a16:creationId xmlns:a16="http://schemas.microsoft.com/office/drawing/2014/main" id="{27815435-58CF-224F-9C26-0A7AC89A3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87A78D3-93DE-3F42-9331-BF2264E215D7}"/>
              </a:ext>
            </a:extLst>
          </p:cNvPr>
          <p:cNvGrpSpPr/>
          <p:nvPr/>
        </p:nvGrpSpPr>
        <p:grpSpPr>
          <a:xfrm>
            <a:off x="7089553" y="1446522"/>
            <a:ext cx="1557776" cy="1525298"/>
            <a:chOff x="6580625" y="1723477"/>
            <a:chExt cx="1557776" cy="1525298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D58A354D-3403-AB4A-9149-13912D6EE8EB}"/>
                </a:ext>
              </a:extLst>
            </p:cNvPr>
            <p:cNvGrpSpPr/>
            <p:nvPr/>
          </p:nvGrpSpPr>
          <p:grpSpPr>
            <a:xfrm>
              <a:off x="6912431" y="1723477"/>
              <a:ext cx="953025" cy="1002836"/>
              <a:chOff x="6912431" y="1723477"/>
              <a:chExt cx="953025" cy="1002836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F6DB32CA-5569-3E47-B701-C738A7E69668}"/>
                  </a:ext>
                </a:extLst>
              </p:cNvPr>
              <p:cNvGrpSpPr/>
              <p:nvPr/>
            </p:nvGrpSpPr>
            <p:grpSpPr>
              <a:xfrm>
                <a:off x="7040150" y="1723477"/>
                <a:ext cx="825306" cy="753652"/>
                <a:chOff x="7040150" y="1723477"/>
                <a:chExt cx="825306" cy="753652"/>
              </a:xfrm>
            </p:grpSpPr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3E896543-9DB0-4B45-9F96-FECD0B44F4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40150" y="1723477"/>
                  <a:ext cx="638727" cy="628425"/>
                </a:xfrm>
                <a:prstGeom prst="rect">
                  <a:avLst/>
                </a:prstGeom>
              </p:spPr>
            </p:pic>
            <p:pic>
              <p:nvPicPr>
                <p:cNvPr id="3" name="Рисунок 2">
                  <a:extLst>
                    <a:ext uri="{FF2B5EF4-FFF2-40B4-BE49-F238E27FC236}">
                      <a16:creationId xmlns:a16="http://schemas.microsoft.com/office/drawing/2014/main" id="{C27919B3-5D5C-1A4F-8E75-C9C0F0B87D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59056" y="2121529"/>
                  <a:ext cx="406400" cy="355600"/>
                </a:xfrm>
                <a:prstGeom prst="rect">
                  <a:avLst/>
                </a:prstGeom>
              </p:spPr>
            </p:pic>
          </p:grp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8555C33-E70D-5A43-B173-11039DF46A31}"/>
                  </a:ext>
                </a:extLst>
              </p:cNvPr>
              <p:cNvSpPr/>
              <p:nvPr/>
            </p:nvSpPr>
            <p:spPr>
              <a:xfrm>
                <a:off x="6912431" y="2403852"/>
                <a:ext cx="838756" cy="322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ts val="1900"/>
                  </a:lnSpc>
                </a:pPr>
                <a:r>
                  <a:rPr lang="en-US" sz="1400" b="1" dirty="0">
                    <a:solidFill>
                      <a:srgbClr val="F2BA44"/>
                    </a:solidFill>
                  </a:rPr>
                  <a:t>architect</a:t>
                </a: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5D97E6FE-66AA-AF49-970B-4615756E651F}"/>
                </a:ext>
              </a:extLst>
            </p:cNvPr>
            <p:cNvGrpSpPr/>
            <p:nvPr/>
          </p:nvGrpSpPr>
          <p:grpSpPr>
            <a:xfrm>
              <a:off x="6580625" y="2784498"/>
              <a:ext cx="1557776" cy="464277"/>
              <a:chOff x="6696848" y="2874104"/>
              <a:chExt cx="1557776" cy="464277"/>
            </a:xfrm>
          </p:grpSpPr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id="{9E078992-1DC9-F54E-89B9-C6D656112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6848" y="2874104"/>
                <a:ext cx="471888" cy="464277"/>
              </a:xfrm>
              <a:prstGeom prst="rect">
                <a:avLst/>
              </a:prstGeom>
            </p:spPr>
          </p:pic>
          <p:pic>
            <p:nvPicPr>
              <p:cNvPr id="92" name="Рисунок 91">
                <a:extLst>
                  <a:ext uri="{FF2B5EF4-FFF2-40B4-BE49-F238E27FC236}">
                    <a16:creationId xmlns:a16="http://schemas.microsoft.com/office/drawing/2014/main" id="{ED6E075B-C9C4-4548-899F-80145890D7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39792" y="2874104"/>
                <a:ext cx="471888" cy="464277"/>
              </a:xfrm>
              <a:prstGeom prst="rect">
                <a:avLst/>
              </a:prstGeom>
            </p:spPr>
          </p:pic>
          <p:pic>
            <p:nvPicPr>
              <p:cNvPr id="93" name="Рисунок 92">
                <a:extLst>
                  <a:ext uri="{FF2B5EF4-FFF2-40B4-BE49-F238E27FC236}">
                    <a16:creationId xmlns:a16="http://schemas.microsoft.com/office/drawing/2014/main" id="{C898F171-52F1-7848-B28E-8930E0835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2736" y="2874104"/>
                <a:ext cx="471888" cy="464277"/>
              </a:xfrm>
              <a:prstGeom prst="rect">
                <a:avLst/>
              </a:prstGeom>
            </p:spPr>
          </p:pic>
        </p:grpSp>
      </p:grpSp>
      <p:sp>
        <p:nvSpPr>
          <p:cNvPr id="96" name="Content Placeholder 8">
            <a:extLst>
              <a:ext uri="{FF2B5EF4-FFF2-40B4-BE49-F238E27FC236}">
                <a16:creationId xmlns:a16="http://schemas.microsoft.com/office/drawing/2014/main" id="{CEA538AC-329B-924A-9FB0-F91E593B055C}"/>
              </a:ext>
            </a:extLst>
          </p:cNvPr>
          <p:cNvSpPr txBox="1">
            <a:spLocks/>
          </p:cNvSpPr>
          <p:nvPr/>
        </p:nvSpPr>
        <p:spPr>
          <a:xfrm>
            <a:off x="7225857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core team</a:t>
            </a:r>
          </a:p>
        </p:txBody>
      </p:sp>
      <p:cxnSp>
        <p:nvCxnSpPr>
          <p:cNvPr id="97" name="Соединительная линия уступом 96">
            <a:extLst>
              <a:ext uri="{FF2B5EF4-FFF2-40B4-BE49-F238E27FC236}">
                <a16:creationId xmlns:a16="http://schemas.microsoft.com/office/drawing/2014/main" id="{12DD586E-785D-794A-A75D-B0FDF7527ED8}"/>
              </a:ext>
            </a:extLst>
          </p:cNvPr>
          <p:cNvCxnSpPr>
            <a:cxnSpLocks/>
          </p:cNvCxnSpPr>
          <p:nvPr/>
        </p:nvCxnSpPr>
        <p:spPr>
          <a:xfrm rot="5400000">
            <a:off x="6147515" y="2426190"/>
            <a:ext cx="1440400" cy="1164274"/>
          </a:xfrm>
          <a:prstGeom prst="bentConnector3">
            <a:avLst>
              <a:gd name="adj1" fmla="val 244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8F6204F-C533-B647-9320-0030D5097947}"/>
              </a:ext>
            </a:extLst>
          </p:cNvPr>
          <p:cNvGrpSpPr/>
          <p:nvPr/>
        </p:nvGrpSpPr>
        <p:grpSpPr>
          <a:xfrm>
            <a:off x="4229327" y="2288128"/>
            <a:ext cx="4030788" cy="2671050"/>
            <a:chOff x="4229327" y="2288128"/>
            <a:chExt cx="4030788" cy="2671050"/>
          </a:xfrm>
        </p:grpSpPr>
        <p:cxnSp>
          <p:nvCxnSpPr>
            <p:cNvPr id="109" name="Соединительная линия уступом 108">
              <a:extLst>
                <a:ext uri="{FF2B5EF4-FFF2-40B4-BE49-F238E27FC236}">
                  <a16:creationId xmlns:a16="http://schemas.microsoft.com/office/drawing/2014/main" id="{D8CB5324-D0CC-B947-942E-2E0923567A4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>
              <a:off x="4386228" y="2288128"/>
              <a:ext cx="3873887" cy="2671050"/>
            </a:xfrm>
            <a:prstGeom prst="bentConnector3">
              <a:avLst>
                <a:gd name="adj1" fmla="val -15683"/>
              </a:avLst>
            </a:prstGeom>
            <a:ln w="19050" cap="rnd">
              <a:solidFill>
                <a:srgbClr val="F2BA44"/>
              </a:solidFill>
              <a:prstDash val="sysDot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Соединительная линия уступом 200">
              <a:extLst>
                <a:ext uri="{FF2B5EF4-FFF2-40B4-BE49-F238E27FC236}">
                  <a16:creationId xmlns:a16="http://schemas.microsoft.com/office/drawing/2014/main" id="{EB1CCB81-5ED9-6D43-BC47-C4E128DD58A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773672" y="4337887"/>
              <a:ext cx="1076946" cy="165635"/>
            </a:xfrm>
            <a:prstGeom prst="bentConnector3">
              <a:avLst>
                <a:gd name="adj1" fmla="val -485"/>
              </a:avLst>
            </a:prstGeom>
            <a:ln w="19050" cap="rnd">
              <a:solidFill>
                <a:srgbClr val="F2BA44"/>
              </a:solidFill>
              <a:prstDash val="sysDot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740348ED-89BD-764F-900E-D378011280AD}"/>
              </a:ext>
            </a:extLst>
          </p:cNvPr>
          <p:cNvGrpSpPr/>
          <p:nvPr/>
        </p:nvGrpSpPr>
        <p:grpSpPr>
          <a:xfrm>
            <a:off x="2441918" y="886131"/>
            <a:ext cx="2303188" cy="4257369"/>
            <a:chOff x="3375717" y="1298009"/>
            <a:chExt cx="2303188" cy="3845491"/>
          </a:xfrm>
        </p:grpSpPr>
        <p:cxnSp>
          <p:nvCxnSpPr>
            <p:cNvPr id="199" name="Прямая соединительная линия 198">
              <a:extLst>
                <a:ext uri="{FF2B5EF4-FFF2-40B4-BE49-F238E27FC236}">
                  <a16:creationId xmlns:a16="http://schemas.microsoft.com/office/drawing/2014/main" id="{B8A8F5EF-C9B2-DC4B-B2AF-1A50F12EE069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17" y="1298009"/>
              <a:ext cx="0" cy="3845491"/>
            </a:xfrm>
            <a:prstGeom prst="line">
              <a:avLst/>
            </a:prstGeom>
            <a:ln w="57150">
              <a:solidFill>
                <a:srgbClr val="9BB9DE">
                  <a:alpha val="4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>
              <a:extLst>
                <a:ext uri="{FF2B5EF4-FFF2-40B4-BE49-F238E27FC236}">
                  <a16:creationId xmlns:a16="http://schemas.microsoft.com/office/drawing/2014/main" id="{4A02B845-6280-E848-81F4-951EAC8E9397}"/>
                </a:ext>
              </a:extLst>
            </p:cNvPr>
            <p:cNvCxnSpPr>
              <a:cxnSpLocks/>
            </p:cNvCxnSpPr>
            <p:nvPr/>
          </p:nvCxnSpPr>
          <p:spPr>
            <a:xfrm>
              <a:off x="5678905" y="1298009"/>
              <a:ext cx="0" cy="3845491"/>
            </a:xfrm>
            <a:prstGeom prst="line">
              <a:avLst/>
            </a:prstGeom>
            <a:ln w="57150">
              <a:solidFill>
                <a:srgbClr val="9BB9DE">
                  <a:alpha val="4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EEDD975-C9ED-FD4A-AFEC-67CEFDC14F83}"/>
              </a:ext>
            </a:extLst>
          </p:cNvPr>
          <p:cNvGrpSpPr/>
          <p:nvPr/>
        </p:nvGrpSpPr>
        <p:grpSpPr>
          <a:xfrm>
            <a:off x="1700037" y="1997601"/>
            <a:ext cx="6694490" cy="2894906"/>
            <a:chOff x="1700037" y="1997601"/>
            <a:chExt cx="6694490" cy="2894906"/>
          </a:xfrm>
        </p:grpSpPr>
        <p:cxnSp>
          <p:nvCxnSpPr>
            <p:cNvPr id="202" name="Соединительная линия уступом 201">
              <a:extLst>
                <a:ext uri="{FF2B5EF4-FFF2-40B4-BE49-F238E27FC236}">
                  <a16:creationId xmlns:a16="http://schemas.microsoft.com/office/drawing/2014/main" id="{0B916AE7-CED8-984C-B7D6-22F6D0E451F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845142" y="1997601"/>
              <a:ext cx="6549385" cy="2894906"/>
            </a:xfrm>
            <a:prstGeom prst="bentConnector3">
              <a:avLst>
                <a:gd name="adj1" fmla="val -8865"/>
              </a:avLst>
            </a:prstGeom>
            <a:ln w="19050" cap="rnd">
              <a:solidFill>
                <a:srgbClr val="F2BA44"/>
              </a:solidFill>
              <a:prstDash val="sysDot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Соединительная линия уступом 203">
              <a:extLst>
                <a:ext uri="{FF2B5EF4-FFF2-40B4-BE49-F238E27FC236}">
                  <a16:creationId xmlns:a16="http://schemas.microsoft.com/office/drawing/2014/main" id="{7E6B4C65-665F-7C41-9AB9-C67EE4583E9B}"/>
                </a:ext>
              </a:extLst>
            </p:cNvPr>
            <p:cNvCxnSpPr>
              <a:cxnSpLocks/>
              <a:stCxn id="137" idx="3"/>
            </p:cNvCxnSpPr>
            <p:nvPr/>
          </p:nvCxnSpPr>
          <p:spPr>
            <a:xfrm>
              <a:off x="1700037" y="4184283"/>
              <a:ext cx="145106" cy="708224"/>
            </a:xfrm>
            <a:prstGeom prst="bentConnector2">
              <a:avLst/>
            </a:prstGeom>
            <a:ln w="19050" cap="rnd">
              <a:solidFill>
                <a:srgbClr val="F2BA44"/>
              </a:solidFill>
              <a:prstDash val="sysDot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3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272F395A-D981-224C-BBE7-BD5A0E938A7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4B20DA75-C093-8549-92BE-02F11D9703F1}"/>
              </a:ext>
            </a:extLst>
          </p:cNvPr>
          <p:cNvSpPr/>
          <p:nvPr/>
        </p:nvSpPr>
        <p:spPr>
          <a:xfrm>
            <a:off x="-1822" y="1"/>
            <a:ext cx="4583360" cy="5143499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7805CECD-C34C-EE49-A663-E8F36BD03C3D}"/>
              </a:ext>
            </a:extLst>
          </p:cNvPr>
          <p:cNvSpPr/>
          <p:nvPr/>
        </p:nvSpPr>
        <p:spPr>
          <a:xfrm>
            <a:off x="4572000" y="0"/>
            <a:ext cx="4583360" cy="5143499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AE2FA-EF44-FA4E-843A-919A8B4C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48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12445C-7238-0047-B107-185ABDD65342}"/>
              </a:ext>
            </a:extLst>
          </p:cNvPr>
          <p:cNvSpPr txBox="1">
            <a:spLocks/>
          </p:cNvSpPr>
          <p:nvPr/>
        </p:nvSpPr>
        <p:spPr>
          <a:xfrm>
            <a:off x="364210" y="25237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ru-RU" sz="4800" dirty="0">
                <a:solidFill>
                  <a:schemeClr val="bg1"/>
                </a:solidFill>
              </a:rPr>
              <a:t>структура бизнес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и технических направлений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1EDF92-3F49-504D-A718-5CF96B0FB16F}"/>
              </a:ext>
            </a:extLst>
          </p:cNvPr>
          <p:cNvSpPr/>
          <p:nvPr/>
        </p:nvSpPr>
        <p:spPr>
          <a:xfrm>
            <a:off x="362132" y="1801908"/>
            <a:ext cx="290710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бизнес-продукты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C2BA8D-E02D-0C4C-9194-6CFA8759841A}"/>
              </a:ext>
            </a:extLst>
          </p:cNvPr>
          <p:cNvSpPr/>
          <p:nvPr/>
        </p:nvSpPr>
        <p:spPr>
          <a:xfrm>
            <a:off x="4962720" y="1801908"/>
            <a:ext cx="290710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технические продукты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B36E59-CF42-4641-8B73-7C3659F292D3}"/>
              </a:ext>
            </a:extLst>
          </p:cNvPr>
          <p:cNvSpPr/>
          <p:nvPr/>
        </p:nvSpPr>
        <p:spPr>
          <a:xfrm>
            <a:off x="4537391" y="2345775"/>
            <a:ext cx="36256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ts val="1500"/>
              </a:lnSpc>
              <a:spcAft>
                <a:spcPts val="14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движок страниц</a:t>
            </a:r>
          </a:p>
          <a:p>
            <a:pPr marL="742950" lvl="1" indent="-285750">
              <a:lnSpc>
                <a:spcPts val="1500"/>
              </a:lnSpc>
              <a:spcAft>
                <a:spcPts val="14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блоки для страниц</a:t>
            </a:r>
          </a:p>
          <a:p>
            <a:pPr marL="742950" lvl="1" indent="-285750">
              <a:lnSpc>
                <a:spcPts val="1500"/>
              </a:lnSpc>
              <a:spcAft>
                <a:spcPts val="14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движок форм</a:t>
            </a:r>
          </a:p>
          <a:p>
            <a:pPr marL="742950" lvl="1" indent="-285750">
              <a:lnSpc>
                <a:spcPts val="1500"/>
              </a:lnSpc>
              <a:spcAft>
                <a:spcPts val="14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формы продуктов</a:t>
            </a:r>
          </a:p>
          <a:p>
            <a:pPr marL="742950" lvl="1" indent="-285750">
              <a:lnSpc>
                <a:spcPts val="1500"/>
              </a:lnSpc>
              <a:spcAft>
                <a:spcPts val="14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трекинг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3BD9B18-8446-294E-A202-3EAF2A2CB8B0}"/>
              </a:ext>
            </a:extLst>
          </p:cNvPr>
          <p:cNvGrpSpPr/>
          <p:nvPr/>
        </p:nvGrpSpPr>
        <p:grpSpPr>
          <a:xfrm>
            <a:off x="468313" y="2338828"/>
            <a:ext cx="2334999" cy="246356"/>
            <a:chOff x="468313" y="2338828"/>
            <a:chExt cx="2334999" cy="246356"/>
          </a:xfrm>
        </p:grpSpPr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82AE0F99-6464-AA49-8B49-52AB4047975B}"/>
                </a:ext>
              </a:extLst>
            </p:cNvPr>
            <p:cNvSpPr/>
            <p:nvPr/>
          </p:nvSpPr>
          <p:spPr>
            <a:xfrm>
              <a:off x="739831" y="2385433"/>
              <a:ext cx="2063481" cy="1600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cards 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77A639D-9C16-5B4A-A671-BFDCCAC5C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13" y="2338828"/>
              <a:ext cx="246356" cy="246356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D60D79F-FEC9-DB45-8220-46B4A651A4BC}"/>
              </a:ext>
            </a:extLst>
          </p:cNvPr>
          <p:cNvGrpSpPr/>
          <p:nvPr/>
        </p:nvGrpSpPr>
        <p:grpSpPr>
          <a:xfrm>
            <a:off x="468313" y="2745198"/>
            <a:ext cx="2344462" cy="246356"/>
            <a:chOff x="468313" y="2745198"/>
            <a:chExt cx="2344462" cy="246356"/>
          </a:xfrm>
        </p:grpSpPr>
        <p:sp>
          <p:nvSpPr>
            <p:cNvPr id="16" name="Rectangle 46">
              <a:extLst>
                <a:ext uri="{FF2B5EF4-FFF2-40B4-BE49-F238E27FC236}">
                  <a16:creationId xmlns:a16="http://schemas.microsoft.com/office/drawing/2014/main" id="{060B9165-60E3-E843-B2CC-9ADFF2BA30DD}"/>
                </a:ext>
              </a:extLst>
            </p:cNvPr>
            <p:cNvSpPr/>
            <p:nvPr/>
          </p:nvSpPr>
          <p:spPr>
            <a:xfrm>
              <a:off x="743751" y="2786332"/>
              <a:ext cx="2069024" cy="1760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loans</a:t>
              </a:r>
              <a:endParaRPr lang="ru-RU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4A486B0-3F0E-394C-A06C-DA2DE4B8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13" y="2745198"/>
              <a:ext cx="246356" cy="246356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60CDAF1-916B-CF4E-9C7F-6B0BECA1AE80}"/>
              </a:ext>
            </a:extLst>
          </p:cNvPr>
          <p:cNvGrpSpPr/>
          <p:nvPr/>
        </p:nvGrpSpPr>
        <p:grpSpPr>
          <a:xfrm>
            <a:off x="468313" y="3147426"/>
            <a:ext cx="2344462" cy="246356"/>
            <a:chOff x="468313" y="3147426"/>
            <a:chExt cx="2344462" cy="246356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14366B7E-012C-814E-8A48-865A690FC40F}"/>
                </a:ext>
              </a:extLst>
            </p:cNvPr>
            <p:cNvSpPr/>
            <p:nvPr/>
          </p:nvSpPr>
          <p:spPr>
            <a:xfrm>
              <a:off x="743751" y="3169349"/>
              <a:ext cx="2069024" cy="1936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bg1"/>
                  </a:solidFill>
                </a:rPr>
                <a:t>sme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AAE67CF-E2D5-0245-89CC-AE90CDF48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13" y="3147426"/>
              <a:ext cx="246356" cy="246356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E3D7849-D149-2143-9BA6-B8CC4D22BD2A}"/>
              </a:ext>
            </a:extLst>
          </p:cNvPr>
          <p:cNvGrpSpPr/>
          <p:nvPr/>
        </p:nvGrpSpPr>
        <p:grpSpPr>
          <a:xfrm>
            <a:off x="468313" y="3553621"/>
            <a:ext cx="2334999" cy="246356"/>
            <a:chOff x="468313" y="3553621"/>
            <a:chExt cx="2334999" cy="246356"/>
          </a:xfrm>
        </p:grpSpPr>
        <p:sp>
          <p:nvSpPr>
            <p:cNvPr id="18" name="Rectangle 48">
              <a:extLst>
                <a:ext uri="{FF2B5EF4-FFF2-40B4-BE49-F238E27FC236}">
                  <a16:creationId xmlns:a16="http://schemas.microsoft.com/office/drawing/2014/main" id="{2BB31057-345F-CD46-BABC-427AD450A670}"/>
                </a:ext>
              </a:extLst>
            </p:cNvPr>
            <p:cNvSpPr/>
            <p:nvPr/>
          </p:nvSpPr>
          <p:spPr>
            <a:xfrm>
              <a:off x="739831" y="3614380"/>
              <a:ext cx="2063481" cy="1322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insurance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51F3D9A-A7AF-3548-AC2E-46FD12C71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13" y="3553621"/>
              <a:ext cx="246356" cy="24635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F8816B2-188E-0C4B-B0C2-4AA7DFB96600}"/>
              </a:ext>
            </a:extLst>
          </p:cNvPr>
          <p:cNvGrpSpPr/>
          <p:nvPr/>
        </p:nvGrpSpPr>
        <p:grpSpPr>
          <a:xfrm>
            <a:off x="468313" y="3963974"/>
            <a:ext cx="2334999" cy="246356"/>
            <a:chOff x="468313" y="3963974"/>
            <a:chExt cx="2334999" cy="246356"/>
          </a:xfrm>
        </p:grpSpPr>
        <p:sp>
          <p:nvSpPr>
            <p:cNvPr id="25" name="Rectangle 48">
              <a:extLst>
                <a:ext uri="{FF2B5EF4-FFF2-40B4-BE49-F238E27FC236}">
                  <a16:creationId xmlns:a16="http://schemas.microsoft.com/office/drawing/2014/main" id="{E1FEC89A-393A-924E-9B20-BC8E0F737780}"/>
                </a:ext>
              </a:extLst>
            </p:cNvPr>
            <p:cNvSpPr/>
            <p:nvPr/>
          </p:nvSpPr>
          <p:spPr>
            <a:xfrm>
              <a:off x="739831" y="4018121"/>
              <a:ext cx="2063481" cy="14545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bg1"/>
                  </a:solidFill>
                </a:rPr>
                <a:t>mvno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12D6C08E-BBF4-C04D-903C-4AB9F5510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13" y="3963974"/>
              <a:ext cx="246356" cy="246356"/>
            </a:xfrm>
            <a:prstGeom prst="rect">
              <a:avLst/>
            </a:prstGeom>
          </p:spPr>
        </p:pic>
      </p:grpSp>
      <p:sp>
        <p:nvSpPr>
          <p:cNvPr id="27" name="Rectangle 48">
            <a:extLst>
              <a:ext uri="{FF2B5EF4-FFF2-40B4-BE49-F238E27FC236}">
                <a16:creationId xmlns:a16="http://schemas.microsoft.com/office/drawing/2014/main" id="{78BF84E2-ACC1-C143-B876-014278C1B940}"/>
              </a:ext>
            </a:extLst>
          </p:cNvPr>
          <p:cNvSpPr/>
          <p:nvPr/>
        </p:nvSpPr>
        <p:spPr>
          <a:xfrm>
            <a:off x="377938" y="4163579"/>
            <a:ext cx="2063481" cy="3772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…</a:t>
            </a:r>
            <a:endParaRPr lang="ru-RU" sz="1400" dirty="0"/>
          </a:p>
        </p:txBody>
      </p:sp>
      <p:sp>
        <p:nvSpPr>
          <p:cNvPr id="33" name="Rectangle 48">
            <a:extLst>
              <a:ext uri="{FF2B5EF4-FFF2-40B4-BE49-F238E27FC236}">
                <a16:creationId xmlns:a16="http://schemas.microsoft.com/office/drawing/2014/main" id="{27376E4B-22FE-DA40-B7C7-7AF0627EF1E0}"/>
              </a:ext>
            </a:extLst>
          </p:cNvPr>
          <p:cNvSpPr/>
          <p:nvPr/>
        </p:nvSpPr>
        <p:spPr>
          <a:xfrm>
            <a:off x="5000738" y="4163579"/>
            <a:ext cx="2063481" cy="3772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…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148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11" grpId="0"/>
      <p:bldP spid="13" grpId="0"/>
      <p:bldP spid="27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5CCD4962-BCC1-8348-8BAF-7F7E41A96A2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A1463-6218-C841-AD4D-E05C27E8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49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941BD5B-E19C-854F-B7B8-BF27881BC234}"/>
              </a:ext>
            </a:extLst>
          </p:cNvPr>
          <p:cNvSpPr txBox="1">
            <a:spLocks/>
          </p:cNvSpPr>
          <p:nvPr/>
        </p:nvSpPr>
        <p:spPr>
          <a:xfrm>
            <a:off x="364210" y="26507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ru-RU" sz="4800" dirty="0">
                <a:solidFill>
                  <a:schemeClr val="bg1"/>
                </a:solidFill>
              </a:rPr>
              <a:t>задачи команд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48D4E732-A5F6-1D44-9B3E-7D6925660F74}"/>
              </a:ext>
            </a:extLst>
          </p:cNvPr>
          <p:cNvSpPr/>
          <p:nvPr/>
        </p:nvSpPr>
        <p:spPr>
          <a:xfrm>
            <a:off x="1" y="1815610"/>
            <a:ext cx="9144000" cy="534925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82FD3BFD-C01C-ED48-BDFB-38003175274A}"/>
              </a:ext>
            </a:extLst>
          </p:cNvPr>
          <p:cNvSpPr/>
          <p:nvPr/>
        </p:nvSpPr>
        <p:spPr>
          <a:xfrm>
            <a:off x="-1" y="2893499"/>
            <a:ext cx="9144000" cy="534925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71CF93C9-3138-CC49-A114-63C38FA33E31}"/>
              </a:ext>
            </a:extLst>
          </p:cNvPr>
          <p:cNvSpPr/>
          <p:nvPr/>
        </p:nvSpPr>
        <p:spPr>
          <a:xfrm>
            <a:off x="1" y="3955472"/>
            <a:ext cx="9144000" cy="534925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AD5870A-8413-CB46-90FA-0C744D7B363D}"/>
              </a:ext>
            </a:extLst>
          </p:cNvPr>
          <p:cNvSpPr txBox="1"/>
          <p:nvPr/>
        </p:nvSpPr>
        <p:spPr>
          <a:xfrm>
            <a:off x="3320678" y="1341095"/>
            <a:ext cx="59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core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2479376-39FC-CE42-92D9-FBF632058E59}"/>
              </a:ext>
            </a:extLst>
          </p:cNvPr>
          <p:cNvSpPr txBox="1"/>
          <p:nvPr/>
        </p:nvSpPr>
        <p:spPr>
          <a:xfrm>
            <a:off x="4289785" y="1341095"/>
            <a:ext cx="110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insurance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9D72414-9F4D-9F41-940A-60BF37AB25E2}"/>
              </a:ext>
            </a:extLst>
          </p:cNvPr>
          <p:cNvSpPr txBox="1"/>
          <p:nvPr/>
        </p:nvSpPr>
        <p:spPr>
          <a:xfrm>
            <a:off x="6918343" y="134109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home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DD8C0D7-2D4D-1F48-B1F1-565685CA554A}"/>
              </a:ext>
            </a:extLst>
          </p:cNvPr>
          <p:cNvSpPr txBox="1"/>
          <p:nvPr/>
        </p:nvSpPr>
        <p:spPr>
          <a:xfrm>
            <a:off x="600672" y="3504446"/>
            <a:ext cx="15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формы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53F8D96-1EF6-0E47-AF0D-85D657D9CA71}"/>
              </a:ext>
            </a:extLst>
          </p:cNvPr>
          <p:cNvSpPr txBox="1"/>
          <p:nvPr/>
        </p:nvSpPr>
        <p:spPr>
          <a:xfrm>
            <a:off x="600671" y="2428380"/>
            <a:ext cx="239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блоки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страниц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ABFCAD1-EBF2-7F41-B31F-75D75E0DF157}"/>
              </a:ext>
            </a:extLst>
          </p:cNvPr>
          <p:cNvSpPr txBox="1"/>
          <p:nvPr/>
        </p:nvSpPr>
        <p:spPr>
          <a:xfrm>
            <a:off x="600671" y="1898406"/>
            <a:ext cx="212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движок</a:t>
            </a:r>
            <a:r>
              <a:rPr lang="en-US" b="1" dirty="0"/>
              <a:t> </a:t>
            </a:r>
            <a:r>
              <a:rPr lang="ru-RU" b="1" dirty="0"/>
              <a:t>страниц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1A2CB89-8DBB-7943-8BB5-DC33507E43CC}"/>
              </a:ext>
            </a:extLst>
          </p:cNvPr>
          <p:cNvSpPr txBox="1"/>
          <p:nvPr/>
        </p:nvSpPr>
        <p:spPr>
          <a:xfrm>
            <a:off x="600671" y="2976295"/>
            <a:ext cx="221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движок форм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30910FE-58A2-124B-B341-A3066C7DEECB}"/>
              </a:ext>
            </a:extLst>
          </p:cNvPr>
          <p:cNvSpPr txBox="1"/>
          <p:nvPr/>
        </p:nvSpPr>
        <p:spPr>
          <a:xfrm>
            <a:off x="600671" y="4038268"/>
            <a:ext cx="121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трекинг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2BD9B1-A38B-114C-A8CF-CD12CFFC545B}"/>
              </a:ext>
            </a:extLst>
          </p:cNvPr>
          <p:cNvSpPr txBox="1"/>
          <p:nvPr/>
        </p:nvSpPr>
        <p:spPr>
          <a:xfrm>
            <a:off x="5767077" y="134109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sme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id="{3487CC4C-B274-CD4E-9DE6-B908679065D0}"/>
              </a:ext>
            </a:extLst>
          </p:cNvPr>
          <p:cNvSpPr/>
          <p:nvPr/>
        </p:nvSpPr>
        <p:spPr>
          <a:xfrm>
            <a:off x="0" y="1282628"/>
            <a:ext cx="2607719" cy="5349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623A33-1905-3B45-9986-69FB3B9F8F9E}"/>
              </a:ext>
            </a:extLst>
          </p:cNvPr>
          <p:cNvSpPr txBox="1"/>
          <p:nvPr/>
        </p:nvSpPr>
        <p:spPr>
          <a:xfrm>
            <a:off x="131549" y="1484669"/>
            <a:ext cx="1446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функционал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7887066-6B84-5343-9986-29713A03EE7B}"/>
              </a:ext>
            </a:extLst>
          </p:cNvPr>
          <p:cNvSpPr txBox="1"/>
          <p:nvPr/>
        </p:nvSpPr>
        <p:spPr>
          <a:xfrm>
            <a:off x="1566440" y="1313303"/>
            <a:ext cx="912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команды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D5AD21-A563-8B41-ADDA-80E0FDD2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018" y="2455608"/>
            <a:ext cx="314876" cy="3148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76399C-3C2B-D44A-9942-8294EAE02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60" y="1909890"/>
            <a:ext cx="346364" cy="34636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BC43847-38DC-D242-A0AD-90B775C7F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41" y="2455608"/>
            <a:ext cx="314876" cy="31487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08857F36-BA8E-CF46-93A5-E636945C4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168" y="2455608"/>
            <a:ext cx="314876" cy="31487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90F2CA0-A95E-FB48-9358-3E785B27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018" y="3531674"/>
            <a:ext cx="314876" cy="31487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AD9D58D-EC09-694E-882B-68F4ABFB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41" y="3531674"/>
            <a:ext cx="314876" cy="31487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D7B3FE1-302E-944B-9B4F-FA402F807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168" y="3531674"/>
            <a:ext cx="314876" cy="31487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83A8540-611E-A644-8BB7-4827F093B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60" y="4049752"/>
            <a:ext cx="346364" cy="34636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455FE15A-8E1A-DB46-BA9F-53F13FBF1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60" y="2987779"/>
            <a:ext cx="346364" cy="34636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326BC3B4-EFDD-0546-871E-86CF54D08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274" y="2987779"/>
            <a:ext cx="346364" cy="34636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ADC0E89-EE0E-0C46-BEF7-B44614CB7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397" y="2987779"/>
            <a:ext cx="346364" cy="34636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83D69E8-1CCD-F842-9760-F661716CE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424" y="2987779"/>
            <a:ext cx="346364" cy="3463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7963FB-140D-4748-97C5-4A7B36693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104" y="3531674"/>
            <a:ext cx="314876" cy="314876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EC6A45CF-8A5B-AA48-A120-CB57F1175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104" y="2455608"/>
            <a:ext cx="314876" cy="314876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D5B4CA30-8A4C-214A-827B-F549404D2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018" y="1925634"/>
            <a:ext cx="314876" cy="31487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6F25EC88-3B9F-144A-99FD-4679C140F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141" y="1925634"/>
            <a:ext cx="314876" cy="31487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7FA76EC-9A45-3544-A605-284840BEB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168" y="1925634"/>
            <a:ext cx="314876" cy="314876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3889B7A6-6AF1-FA47-8656-99BC10595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018" y="4065496"/>
            <a:ext cx="314876" cy="314876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06EB5FE5-B4BB-F14E-A026-66AE6AC2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141" y="4065496"/>
            <a:ext cx="314876" cy="314876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F3DD704-A39E-DC44-9A40-C4DEFF72C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168" y="4065496"/>
            <a:ext cx="314876" cy="3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8" grpId="0" animBg="1"/>
      <p:bldP spid="105" grpId="0"/>
      <p:bldP spid="106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61" grpId="0" animBg="1"/>
      <p:bldP spid="108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610A6-0CB3-0242-A756-ABBF09BEE938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C13FD08B-791B-BA45-A74F-FAFC3BF44510}"/>
              </a:ext>
            </a:extLst>
          </p:cNvPr>
          <p:cNvSpPr/>
          <p:nvPr/>
        </p:nvSpPr>
        <p:spPr>
          <a:xfrm>
            <a:off x="6137328" y="-1"/>
            <a:ext cx="3006672" cy="5143499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67CE0DD0-FB12-5640-A5CD-1658FA39C2EF}"/>
              </a:ext>
            </a:extLst>
          </p:cNvPr>
          <p:cNvSpPr/>
          <p:nvPr/>
        </p:nvSpPr>
        <p:spPr>
          <a:xfrm>
            <a:off x="0" y="-2"/>
            <a:ext cx="3068664" cy="5143499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 err="1">
                <a:solidFill>
                  <a:schemeClr val="bg1"/>
                </a:solidFill>
              </a:rPr>
              <a:t>фронтенд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Tinkoff.ru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8F47137-1417-F34E-8CE9-DCDE90B4F344}"/>
              </a:ext>
            </a:extLst>
          </p:cNvPr>
          <p:cNvSpPr/>
          <p:nvPr/>
        </p:nvSpPr>
        <p:spPr>
          <a:xfrm>
            <a:off x="364212" y="1502961"/>
            <a:ext cx="290710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основной канал коммуникации </a:t>
            </a:r>
            <a:br>
              <a:rPr lang="en-US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 потенциальными клиентами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0580885-7EF5-6A4B-A733-0448D9AB5523}"/>
              </a:ext>
            </a:extLst>
          </p:cNvPr>
          <p:cNvSpPr/>
          <p:nvPr/>
        </p:nvSpPr>
        <p:spPr>
          <a:xfrm>
            <a:off x="6385638" y="1502961"/>
            <a:ext cx="323731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заказчики </a:t>
            </a:r>
            <a:r>
              <a:rPr lang="en-US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—</a:t>
            </a: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все </a:t>
            </a:r>
            <a:br>
              <a:rPr lang="en-US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бизнес </a:t>
            </a:r>
            <a:r>
              <a:rPr lang="en-US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unit’</a:t>
            </a: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ы компании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B742DE-C03E-3749-A301-41DD8E447D33}"/>
              </a:ext>
            </a:extLst>
          </p:cNvPr>
          <p:cNvSpPr/>
          <p:nvPr/>
        </p:nvSpPr>
        <p:spPr>
          <a:xfrm>
            <a:off x="3875022" y="1502961"/>
            <a:ext cx="139395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состоит из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F983050D-5B97-424A-913C-D592ED8B0D33}"/>
              </a:ext>
            </a:extLst>
          </p:cNvPr>
          <p:cNvSpPr/>
          <p:nvPr/>
        </p:nvSpPr>
        <p:spPr>
          <a:xfrm>
            <a:off x="3178488" y="2111745"/>
            <a:ext cx="2787025" cy="84222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DD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58A97F-6742-7648-8642-3D27211EF01C}"/>
              </a:ext>
            </a:extLst>
          </p:cNvPr>
          <p:cNvSpPr/>
          <p:nvPr/>
        </p:nvSpPr>
        <p:spPr>
          <a:xfrm>
            <a:off x="3876489" y="2355128"/>
            <a:ext cx="1391022" cy="332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интернет банка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1C865266-D0F4-8E40-A4B7-DC1221551E10}"/>
              </a:ext>
            </a:extLst>
          </p:cNvPr>
          <p:cNvSpPr/>
          <p:nvPr/>
        </p:nvSpPr>
        <p:spPr>
          <a:xfrm>
            <a:off x="3178488" y="3297616"/>
            <a:ext cx="2787025" cy="84222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DD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71FC8DD6-A493-1643-9CDD-8B8509CC248A}"/>
              </a:ext>
            </a:extLst>
          </p:cNvPr>
          <p:cNvSpPr/>
          <p:nvPr/>
        </p:nvSpPr>
        <p:spPr>
          <a:xfrm>
            <a:off x="3167899" y="3284271"/>
            <a:ext cx="2808203" cy="868912"/>
          </a:xfrm>
          <a:prstGeom prst="roundRect">
            <a:avLst>
              <a:gd name="adj" fmla="val 50000"/>
            </a:avLst>
          </a:prstGeom>
          <a:solidFill>
            <a:srgbClr val="75A3C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355258-2D84-B941-A4B9-2B0D98C36466}"/>
              </a:ext>
            </a:extLst>
          </p:cNvPr>
          <p:cNvSpPr/>
          <p:nvPr/>
        </p:nvSpPr>
        <p:spPr>
          <a:xfrm>
            <a:off x="3003510" y="3458111"/>
            <a:ext cx="3136981" cy="521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неавторизированной </a:t>
            </a:r>
            <a:br>
              <a:rPr lang="en-US" sz="1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зоны</a:t>
            </a:r>
          </a:p>
        </p:txBody>
      </p:sp>
    </p:spTree>
    <p:extLst>
      <p:ext uri="{BB962C8B-B14F-4D97-AF65-F5344CB8AC3E}">
        <p14:creationId xmlns:p14="http://schemas.microsoft.com/office/powerpoint/2010/main" val="23431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/>
      <p:bldP spid="32" grpId="0" animBg="1"/>
      <p:bldP spid="3" grpId="0"/>
      <p:bldP spid="33" grpId="0" animBg="1"/>
      <p:bldP spid="37" grpId="0" animBg="1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BF3F81B-2654-8842-893B-0AF9B8EEEF2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A1463-6218-C841-AD4D-E05C27E8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50</a:t>
            </a:fld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C91D02D-5A7D-5749-BB5D-A79FD95B1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" t="2129" r="1153" b="-1"/>
          <a:stretch/>
        </p:blipFill>
        <p:spPr>
          <a:xfrm>
            <a:off x="1251530" y="1546405"/>
            <a:ext cx="6640941" cy="33543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30266E3-8869-264F-AE70-EB9E0DEAEA57}"/>
              </a:ext>
            </a:extLst>
          </p:cNvPr>
          <p:cNvSpPr txBox="1">
            <a:spLocks/>
          </p:cNvSpPr>
          <p:nvPr/>
        </p:nvSpPr>
        <p:spPr>
          <a:xfrm>
            <a:off x="364210" y="25237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ru-RU" sz="4800" dirty="0"/>
              <a:t>пример декомпозиции </a:t>
            </a:r>
            <a:br>
              <a:rPr lang="ru-RU" sz="4800" dirty="0"/>
            </a:br>
            <a:r>
              <a:rPr lang="ru-RU" sz="4800" dirty="0"/>
              <a:t>на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3004820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8D0F308-2502-0041-8925-596D25A7748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8FFDB492-9C9F-FF49-B551-C1E2AA859E5D}"/>
              </a:ext>
            </a:extLst>
          </p:cNvPr>
          <p:cNvSpPr/>
          <p:nvPr/>
        </p:nvSpPr>
        <p:spPr>
          <a:xfrm>
            <a:off x="4553827" y="-886"/>
            <a:ext cx="1527861" cy="5143307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6B4D3B7-7B6E-BA49-9C2A-8B4DC3646670}"/>
              </a:ext>
            </a:extLst>
          </p:cNvPr>
          <p:cNvSpPr/>
          <p:nvPr/>
        </p:nvSpPr>
        <p:spPr>
          <a:xfrm>
            <a:off x="-778" y="-886"/>
            <a:ext cx="1506103" cy="5144386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D315619B-3F9F-9148-BCCC-08FA29F7BD4F}"/>
              </a:ext>
            </a:extLst>
          </p:cNvPr>
          <p:cNvSpPr/>
          <p:nvPr/>
        </p:nvSpPr>
        <p:spPr>
          <a:xfrm>
            <a:off x="1505325" y="-1772"/>
            <a:ext cx="1526416" cy="5144386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E928A918-BF81-3B4A-A1DA-7BE81CB89561}"/>
              </a:ext>
            </a:extLst>
          </p:cNvPr>
          <p:cNvSpPr/>
          <p:nvPr/>
        </p:nvSpPr>
        <p:spPr>
          <a:xfrm>
            <a:off x="3030505" y="-1774"/>
            <a:ext cx="1526416" cy="5144387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F1E62F58-53E9-844B-BDDA-56E7267D54E0}"/>
              </a:ext>
            </a:extLst>
          </p:cNvPr>
          <p:cNvSpPr/>
          <p:nvPr/>
        </p:nvSpPr>
        <p:spPr>
          <a:xfrm>
            <a:off x="6078416" y="-1774"/>
            <a:ext cx="1526416" cy="5144387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3143-ECE6-2941-9DE0-A5BE38B6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51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6C1946-1CE4-1542-990E-709DA2EC9601}"/>
              </a:ext>
            </a:extLst>
          </p:cNvPr>
          <p:cNvSpPr txBox="1">
            <a:spLocks/>
          </p:cNvSpPr>
          <p:nvPr/>
        </p:nvSpPr>
        <p:spPr>
          <a:xfrm>
            <a:off x="364210" y="15262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обязанности </a:t>
            </a:r>
            <a:r>
              <a:rPr lang="ru-RU" sz="4800" dirty="0" err="1">
                <a:solidFill>
                  <a:schemeClr val="bg1"/>
                </a:solidFill>
              </a:rPr>
              <a:t>тимлида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7C48B5F4-D0A8-0D4A-A2F5-DFE4A3BD14FA}"/>
              </a:ext>
            </a:extLst>
          </p:cNvPr>
          <p:cNvSpPr/>
          <p:nvPr/>
        </p:nvSpPr>
        <p:spPr>
          <a:xfrm>
            <a:off x="7602995" y="-1774"/>
            <a:ext cx="1541005" cy="5144387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95070A7-0067-D641-8DEF-4F8F0ACA4A67}"/>
              </a:ext>
            </a:extLst>
          </p:cNvPr>
          <p:cNvGrpSpPr/>
          <p:nvPr/>
        </p:nvGrpSpPr>
        <p:grpSpPr>
          <a:xfrm>
            <a:off x="164460" y="1710126"/>
            <a:ext cx="1099426" cy="1889426"/>
            <a:chOff x="202560" y="1710126"/>
            <a:chExt cx="1099426" cy="1889426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03715B4-75EC-4442-87BB-DBF4EF432EEC}"/>
                </a:ext>
              </a:extLst>
            </p:cNvPr>
            <p:cNvSpPr/>
            <p:nvPr/>
          </p:nvSpPr>
          <p:spPr>
            <a:xfrm>
              <a:off x="202560" y="2306890"/>
              <a:ext cx="1099426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общение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с </a:t>
              </a:r>
              <a:r>
                <a:rPr lang="en-US" sz="1200" dirty="0">
                  <a:solidFill>
                    <a:schemeClr val="bg1"/>
                  </a:solidFill>
                </a:rPr>
                <a:t>product’</a:t>
              </a:r>
              <a:r>
                <a:rPr lang="ru-RU" sz="1200" dirty="0">
                  <a:solidFill>
                    <a:schemeClr val="bg1"/>
                  </a:solidFill>
                </a:rPr>
                <a:t>ом/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release 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manager’</a:t>
              </a:r>
              <a:r>
                <a:rPr lang="ru-RU" sz="1200" dirty="0">
                  <a:solidFill>
                    <a:schemeClr val="bg1"/>
                  </a:solidFill>
                </a:rPr>
                <a:t>ом 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и другими 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 err="1">
                  <a:solidFill>
                    <a:schemeClr val="bg1"/>
                  </a:solidFill>
                </a:rPr>
                <a:t>тимлидами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A8ADA96-5897-C141-AEDC-D1AD9C637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599" y="1710126"/>
              <a:ext cx="442779" cy="442779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670B59F-A8E3-E24A-8872-48F2AE1BAF89}"/>
              </a:ext>
            </a:extLst>
          </p:cNvPr>
          <p:cNvGrpSpPr/>
          <p:nvPr/>
        </p:nvGrpSpPr>
        <p:grpSpPr>
          <a:xfrm>
            <a:off x="1647137" y="1710126"/>
            <a:ext cx="1090392" cy="1704760"/>
            <a:chOff x="1685237" y="1710126"/>
            <a:chExt cx="1090392" cy="170476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CD6AACD-D6E7-A04D-B32B-514932B960CD}"/>
                </a:ext>
              </a:extLst>
            </p:cNvPr>
            <p:cNvSpPr/>
            <p:nvPr/>
          </p:nvSpPr>
          <p:spPr>
            <a:xfrm>
              <a:off x="1685237" y="2306890"/>
              <a:ext cx="109039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ведение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технического </a:t>
              </a:r>
              <a:r>
                <a:rPr lang="ru-RU" sz="1200" dirty="0" err="1">
                  <a:solidFill>
                    <a:schemeClr val="bg1"/>
                  </a:solidFill>
                </a:rPr>
                <a:t>роадмапа</a:t>
              </a:r>
              <a:r>
                <a:rPr lang="ru-RU" sz="1200" dirty="0">
                  <a:solidFill>
                    <a:schemeClr val="bg1"/>
                  </a:solidFill>
                </a:rPr>
                <a:t> своего приложения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98C0D0B-7EE9-DD48-AA72-C45F035D0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6931" y="1710126"/>
              <a:ext cx="442779" cy="442779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2A1CC14-1A61-FE4E-915A-B29ADFB68848}"/>
              </a:ext>
            </a:extLst>
          </p:cNvPr>
          <p:cNvGrpSpPr/>
          <p:nvPr/>
        </p:nvGrpSpPr>
        <p:grpSpPr>
          <a:xfrm>
            <a:off x="3159682" y="1710126"/>
            <a:ext cx="1269457" cy="1704760"/>
            <a:chOff x="3197782" y="1710126"/>
            <a:chExt cx="1269457" cy="170476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BE236AC-E462-EB43-A22E-1B020027882C}"/>
                </a:ext>
              </a:extLst>
            </p:cNvPr>
            <p:cNvSpPr/>
            <p:nvPr/>
          </p:nvSpPr>
          <p:spPr>
            <a:xfrm>
              <a:off x="3197782" y="2306890"/>
              <a:ext cx="126945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общение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с </a:t>
              </a:r>
              <a:r>
                <a:rPr lang="en-US" sz="1200" dirty="0">
                  <a:solidFill>
                    <a:schemeClr val="bg1"/>
                  </a:solidFill>
                </a:rPr>
                <a:t>core-</a:t>
              </a:r>
              <a:r>
                <a:rPr lang="ru-RU" sz="1200" dirty="0">
                  <a:solidFill>
                    <a:schemeClr val="bg1"/>
                  </a:solidFill>
                </a:rPr>
                <a:t>командой 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по доработкам 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в общий инструментарий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3D0FE17-4F68-3D40-91F7-AEA3DE630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5869" y="1710126"/>
              <a:ext cx="442779" cy="442779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BE169DA-B05B-614D-93ED-48B1F4FC1333}"/>
              </a:ext>
            </a:extLst>
          </p:cNvPr>
          <p:cNvGrpSpPr/>
          <p:nvPr/>
        </p:nvGrpSpPr>
        <p:grpSpPr>
          <a:xfrm>
            <a:off x="4661626" y="1710126"/>
            <a:ext cx="1449247" cy="1520094"/>
            <a:chOff x="4699726" y="1710126"/>
            <a:chExt cx="1449247" cy="1520094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3D647AB5-537E-9C40-8028-66C325215267}"/>
                </a:ext>
              </a:extLst>
            </p:cNvPr>
            <p:cNvSpPr/>
            <p:nvPr/>
          </p:nvSpPr>
          <p:spPr>
            <a:xfrm>
              <a:off x="4699726" y="2306890"/>
              <a:ext cx="144924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обучение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и наставничество 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для разработчиков 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внутри команды</a:t>
              </a: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253C3DD-D7A0-7B4C-A8DC-314B7003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1350" y="1710126"/>
              <a:ext cx="442779" cy="442779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F1375BB-AC18-D546-BFBE-35A9E939ED13}"/>
              </a:ext>
            </a:extLst>
          </p:cNvPr>
          <p:cNvGrpSpPr/>
          <p:nvPr/>
        </p:nvGrpSpPr>
        <p:grpSpPr>
          <a:xfrm>
            <a:off x="6230070" y="1710126"/>
            <a:ext cx="1365258" cy="1520094"/>
            <a:chOff x="6268170" y="1710126"/>
            <a:chExt cx="1365258" cy="152009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5EEF5C-18E0-B044-998A-F43120195459}"/>
                </a:ext>
              </a:extLst>
            </p:cNvPr>
            <p:cNvSpPr/>
            <p:nvPr/>
          </p:nvSpPr>
          <p:spPr>
            <a:xfrm>
              <a:off x="6268170" y="2306890"/>
              <a:ext cx="136525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сбор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sz="1200" dirty="0" err="1">
                  <a:solidFill>
                    <a:schemeClr val="bg1"/>
                  </a:solidFill>
                </a:rPr>
                <a:t>релизной</a:t>
              </a:r>
              <a:r>
                <a:rPr lang="ru-RU" sz="1200" dirty="0">
                  <a:solidFill>
                    <a:schemeClr val="bg1"/>
                  </a:solidFill>
                </a:rPr>
                <a:t> ветки 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и сопровождение 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релиза</a:t>
              </a: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A5510FFE-566F-D94C-B22F-7D753EBBF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8315" y="1710126"/>
              <a:ext cx="442779" cy="44277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233D117-BBA0-254D-AAA7-7074AD2846E7}"/>
              </a:ext>
            </a:extLst>
          </p:cNvPr>
          <p:cNvGrpSpPr/>
          <p:nvPr/>
        </p:nvGrpSpPr>
        <p:grpSpPr>
          <a:xfrm>
            <a:off x="7738991" y="1710126"/>
            <a:ext cx="1269399" cy="1704760"/>
            <a:chOff x="7777091" y="1710126"/>
            <a:chExt cx="1269399" cy="1704760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3799D94-88A6-654D-999A-E15D45372055}"/>
                </a:ext>
              </a:extLst>
            </p:cNvPr>
            <p:cNvSpPr/>
            <p:nvPr/>
          </p:nvSpPr>
          <p:spPr>
            <a:xfrm>
              <a:off x="7777091" y="2306890"/>
              <a:ext cx="126939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FFDD2F"/>
                  </a:solidFill>
                </a:rPr>
                <a:t>полная</a:t>
              </a:r>
              <a:br>
                <a:rPr lang="ru-RU" b="1" dirty="0">
                  <a:solidFill>
                    <a:srgbClr val="FFDD2F"/>
                  </a:solidFill>
                </a:rPr>
              </a:br>
              <a:r>
                <a:rPr lang="ru-RU" sz="1200" dirty="0">
                  <a:solidFill>
                    <a:srgbClr val="FFDD2F"/>
                  </a:solidFill>
                </a:rPr>
                <a:t>ответственность </a:t>
              </a:r>
              <a:br>
                <a:rPr lang="ru-RU" sz="1200" dirty="0">
                  <a:solidFill>
                    <a:srgbClr val="FFDD2F"/>
                  </a:solidFill>
                </a:rPr>
              </a:br>
              <a:r>
                <a:rPr lang="ru-RU" sz="1200" dirty="0">
                  <a:solidFill>
                    <a:srgbClr val="FFDD2F"/>
                  </a:solidFill>
                </a:rPr>
                <a:t>за свое </a:t>
              </a:r>
              <a:br>
                <a:rPr lang="ru-RU" sz="1200" dirty="0">
                  <a:solidFill>
                    <a:srgbClr val="FFDD2F"/>
                  </a:solidFill>
                </a:rPr>
              </a:br>
              <a:r>
                <a:rPr lang="ru-RU" sz="1200" dirty="0">
                  <a:solidFill>
                    <a:srgbClr val="FFDD2F"/>
                  </a:solidFill>
                </a:rPr>
                <a:t>отдельное </a:t>
              </a:r>
              <a:br>
                <a:rPr lang="ru-RU" sz="1200" dirty="0">
                  <a:solidFill>
                    <a:srgbClr val="FFDD2F"/>
                  </a:solidFill>
                </a:rPr>
              </a:br>
              <a:r>
                <a:rPr lang="ru-RU" sz="1200" dirty="0">
                  <a:solidFill>
                    <a:srgbClr val="FFDD2F"/>
                  </a:solidFill>
                </a:rPr>
                <a:t>приложение</a:t>
              </a: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FAFE1EA-82CD-5341-94A3-45D69B00A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0869" y="1710126"/>
              <a:ext cx="442779" cy="442779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F6CD502-0447-F845-8C09-CCF2E93FA762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</a:t>
            </a:r>
            <a:r>
              <a:rPr lang="en-US" sz="1800" dirty="0">
                <a:solidFill>
                  <a:schemeClr val="bg1"/>
                </a:solidFill>
              </a:rPr>
              <a:t>4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B34-D9D6-0942-AA29-16910E2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52</a:t>
            </a:fld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5FB28F4-2D0F-D045-B57D-29EA71867F4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860269-D039-E44E-AE25-87F3AAD40F24}"/>
              </a:ext>
            </a:extLst>
          </p:cNvPr>
          <p:cNvSpPr txBox="1">
            <a:spLocks/>
          </p:cNvSpPr>
          <p:nvPr/>
        </p:nvSpPr>
        <p:spPr>
          <a:xfrm>
            <a:off x="364210" y="353844"/>
            <a:ext cx="7772400" cy="1125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/>
              <a:t>технические продукты </a:t>
            </a:r>
            <a:br>
              <a:rPr lang="ru-RU" i="1" dirty="0"/>
            </a:br>
            <a:r>
              <a:rPr lang="ru-RU" i="1" dirty="0"/>
              <a:t>как внутренний </a:t>
            </a:r>
            <a:r>
              <a:rPr lang="en-US" i="1" dirty="0"/>
              <a:t>open source</a:t>
            </a:r>
          </a:p>
        </p:txBody>
      </p:sp>
    </p:spTree>
    <p:extLst>
      <p:ext uri="{BB962C8B-B14F-4D97-AF65-F5344CB8AC3E}">
        <p14:creationId xmlns:p14="http://schemas.microsoft.com/office/powerpoint/2010/main" val="2533223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610A6-0CB3-0242-A756-ABBF09BEE938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53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мотивация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286EC48-CFDB-D641-8F14-3A41EFB9C877}"/>
              </a:ext>
            </a:extLst>
          </p:cNvPr>
          <p:cNvSpPr/>
          <p:nvPr/>
        </p:nvSpPr>
        <p:spPr>
          <a:xfrm>
            <a:off x="223520" y="2408167"/>
            <a:ext cx="2153920" cy="2153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7464FE-F261-0C4A-8D5C-24E23068B2B7}"/>
              </a:ext>
            </a:extLst>
          </p:cNvPr>
          <p:cNvSpPr/>
          <p:nvPr/>
        </p:nvSpPr>
        <p:spPr>
          <a:xfrm>
            <a:off x="1677353" y="1808727"/>
            <a:ext cx="2753360" cy="27533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80281C1-5813-824D-926B-B698A89CDDFE}"/>
              </a:ext>
            </a:extLst>
          </p:cNvPr>
          <p:cNvSpPr/>
          <p:nvPr/>
        </p:nvSpPr>
        <p:spPr>
          <a:xfrm>
            <a:off x="3127591" y="1165418"/>
            <a:ext cx="3396669" cy="339666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628564C-A61B-DA44-B3DE-725523A698D7}"/>
              </a:ext>
            </a:extLst>
          </p:cNvPr>
          <p:cNvSpPr/>
          <p:nvPr/>
        </p:nvSpPr>
        <p:spPr>
          <a:xfrm>
            <a:off x="4770115" y="417404"/>
            <a:ext cx="4144684" cy="41446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C6E0210-1B08-B846-8C50-A9551A8863EC}"/>
              </a:ext>
            </a:extLst>
          </p:cNvPr>
          <p:cNvSpPr/>
          <p:nvPr/>
        </p:nvSpPr>
        <p:spPr>
          <a:xfrm>
            <a:off x="596282" y="2868773"/>
            <a:ext cx="2156233" cy="110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хорошая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архитектура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 правильной декомпозицией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534A67-9734-B148-886E-D2A37C6BB2F7}"/>
              </a:ext>
            </a:extLst>
          </p:cNvPr>
          <p:cNvSpPr/>
          <p:nvPr/>
        </p:nvSpPr>
        <p:spPr>
          <a:xfrm>
            <a:off x="2327153" y="2534974"/>
            <a:ext cx="1822051" cy="110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повторное использование наработок между командами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7A1246A-F646-D34A-8CD6-2F191C11E15D}"/>
              </a:ext>
            </a:extLst>
          </p:cNvPr>
          <p:cNvSpPr/>
          <p:nvPr/>
        </p:nvSpPr>
        <p:spPr>
          <a:xfrm>
            <a:off x="4215011" y="2048144"/>
            <a:ext cx="1893055" cy="1357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наличие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внутренней конкуренции (продукты получаются лучше)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6EA9A03-B039-2948-B858-C6796B7E356F}"/>
              </a:ext>
            </a:extLst>
          </p:cNvPr>
          <p:cNvSpPr/>
          <p:nvPr/>
        </p:nvSpPr>
        <p:spPr>
          <a:xfrm>
            <a:off x="6145591" y="1720799"/>
            <a:ext cx="2137671" cy="110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повышение уровня ответственности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лидов</a:t>
            </a: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команд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за свои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6401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1"/>
      <p:bldP spid="15" grpId="1"/>
      <p:bldP spid="16" grpId="1"/>
      <p:bldP spid="17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610A6-0CB3-0242-A756-ABBF09BEE938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CF8DCB2-5931-504E-8FFF-445C3FC08E6E}"/>
              </a:ext>
            </a:extLst>
          </p:cNvPr>
          <p:cNvSpPr/>
          <p:nvPr/>
        </p:nvSpPr>
        <p:spPr>
          <a:xfrm>
            <a:off x="6827322" y="1080"/>
            <a:ext cx="2316677" cy="5142420"/>
          </a:xfrm>
          <a:prstGeom prst="roundRect">
            <a:avLst>
              <a:gd name="adj" fmla="val 0"/>
            </a:avLst>
          </a:prstGeom>
          <a:solidFill>
            <a:srgbClr val="C7C8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BEA02A44-B050-4B47-A512-3F955899109D}"/>
              </a:ext>
            </a:extLst>
          </p:cNvPr>
          <p:cNvSpPr/>
          <p:nvPr/>
        </p:nvSpPr>
        <p:spPr>
          <a:xfrm>
            <a:off x="-1" y="1080"/>
            <a:ext cx="2289843" cy="51434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7C2A04D-0F1F-474A-8973-738AC84C9D87}"/>
              </a:ext>
            </a:extLst>
          </p:cNvPr>
          <p:cNvSpPr/>
          <p:nvPr/>
        </p:nvSpPr>
        <p:spPr>
          <a:xfrm>
            <a:off x="2275512" y="194"/>
            <a:ext cx="2289843" cy="5143499"/>
          </a:xfrm>
          <a:prstGeom prst="roundRect">
            <a:avLst>
              <a:gd name="adj" fmla="val 0"/>
            </a:avLst>
          </a:prstGeom>
          <a:solidFill>
            <a:srgbClr val="C7C8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3E61CC3-19A3-C748-BC5D-F52486C7BDC3}"/>
              </a:ext>
            </a:extLst>
          </p:cNvPr>
          <p:cNvSpPr/>
          <p:nvPr/>
        </p:nvSpPr>
        <p:spPr>
          <a:xfrm>
            <a:off x="4564834" y="193"/>
            <a:ext cx="2289843" cy="5143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F6E0705-0420-1E4A-9434-9B772BC33BE3}"/>
              </a:ext>
            </a:extLst>
          </p:cNvPr>
          <p:cNvGrpSpPr/>
          <p:nvPr/>
        </p:nvGrpSpPr>
        <p:grpSpPr>
          <a:xfrm>
            <a:off x="188984" y="1709714"/>
            <a:ext cx="1553471" cy="1884806"/>
            <a:chOff x="382024" y="1709714"/>
            <a:chExt cx="1553471" cy="1884806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4E69AD0-8411-B446-A1E1-7013544D7823}"/>
                </a:ext>
              </a:extLst>
            </p:cNvPr>
            <p:cNvSpPr/>
            <p:nvPr/>
          </p:nvSpPr>
          <p:spPr>
            <a:xfrm>
              <a:off x="382024" y="2394191"/>
              <a:ext cx="155347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общее понимание целей бизнеса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12079D-6C46-F443-9B6F-2132ED10B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13" y="1709714"/>
              <a:ext cx="442779" cy="44277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A4B3421-6E25-DF4D-A4F1-3C5DC1B2BDDC}"/>
              </a:ext>
            </a:extLst>
          </p:cNvPr>
          <p:cNvGrpSpPr/>
          <p:nvPr/>
        </p:nvGrpSpPr>
        <p:grpSpPr>
          <a:xfrm>
            <a:off x="2446234" y="1710126"/>
            <a:ext cx="1913057" cy="1915171"/>
            <a:chOff x="2639274" y="1710126"/>
            <a:chExt cx="1913057" cy="191517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427B13A-A0DD-694C-ACC1-63E35F949DEF}"/>
                </a:ext>
              </a:extLst>
            </p:cNvPr>
            <p:cNvSpPr/>
            <p:nvPr/>
          </p:nvSpPr>
          <p:spPr>
            <a:xfrm>
              <a:off x="2639274" y="2394191"/>
              <a:ext cx="1913057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согласованное видение архитектуры системы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8301BBD0-188E-5D4D-AB85-8BDB8EB1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6420" y="1710126"/>
              <a:ext cx="442779" cy="44277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6C37D43-7FEA-D24F-88C6-B0E62ADA827D}"/>
              </a:ext>
            </a:extLst>
          </p:cNvPr>
          <p:cNvGrpSpPr/>
          <p:nvPr/>
        </p:nvGrpSpPr>
        <p:grpSpPr>
          <a:xfrm>
            <a:off x="4730146" y="1709714"/>
            <a:ext cx="1766372" cy="2161805"/>
            <a:chOff x="4923186" y="1709714"/>
            <a:chExt cx="1766372" cy="2161805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7D0B3FF-37E0-B244-8DB2-AC3CE4981212}"/>
                </a:ext>
              </a:extLst>
            </p:cNvPr>
            <p:cNvSpPr/>
            <p:nvPr/>
          </p:nvSpPr>
          <p:spPr>
            <a:xfrm>
              <a:off x="4923186" y="2394191"/>
              <a:ext cx="176637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правильная декомпозиция компонентов системы </a:t>
              </a:r>
              <a:br>
                <a:rPr lang="ru-RU" b="1" dirty="0"/>
              </a:br>
              <a:r>
                <a:rPr lang="ru-RU" b="1" dirty="0"/>
                <a:t>на части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E96875C-00F4-EB4A-9C25-21FCD10CE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6148" y="1709714"/>
              <a:ext cx="442779" cy="442779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C190590-F694-D040-B7D7-F3D320F64D46}"/>
              </a:ext>
            </a:extLst>
          </p:cNvPr>
          <p:cNvGrpSpPr/>
          <p:nvPr/>
        </p:nvGrpSpPr>
        <p:grpSpPr>
          <a:xfrm>
            <a:off x="7018263" y="1708829"/>
            <a:ext cx="2111452" cy="2716687"/>
            <a:chOff x="7211303" y="1708829"/>
            <a:chExt cx="2111452" cy="2716687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2C9592E1-D8CB-834E-A53E-11346228BE33}"/>
                </a:ext>
              </a:extLst>
            </p:cNvPr>
            <p:cNvSpPr/>
            <p:nvPr/>
          </p:nvSpPr>
          <p:spPr>
            <a:xfrm>
              <a:off x="7211303" y="2394191"/>
              <a:ext cx="211145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параллельная работа </a:t>
              </a:r>
              <a:br>
                <a:rPr lang="ru-RU" b="1" dirty="0"/>
              </a:br>
              <a:r>
                <a:rPr lang="ru-RU" b="1" dirty="0"/>
                <a:t>над техническими продуктами </a:t>
              </a:r>
              <a:br>
                <a:rPr lang="ru-RU" b="1" dirty="0"/>
              </a:br>
              <a:r>
                <a:rPr lang="ru-RU" b="1" dirty="0"/>
                <a:t>в рамках </a:t>
              </a:r>
              <a:br>
                <a:rPr lang="ru-RU" b="1" dirty="0"/>
              </a:br>
              <a:r>
                <a:rPr lang="ru-RU" b="1" dirty="0"/>
                <a:t>развития бизнес-продуктов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4733EBF-DDBB-944A-9127-F6CE03215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5103" y="1708829"/>
              <a:ext cx="442779" cy="442779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54</a:t>
            </a:fld>
            <a:endParaRPr lang="ru-R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4389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/>
              <a:t>как это должно работать</a:t>
            </a:r>
          </a:p>
        </p:txBody>
      </p:sp>
    </p:spTree>
    <p:extLst>
      <p:ext uri="{BB962C8B-B14F-4D97-AF65-F5344CB8AC3E}">
        <p14:creationId xmlns:p14="http://schemas.microsoft.com/office/powerpoint/2010/main" val="25448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610A6-0CB3-0242-A756-ABBF09BEE938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какие могут быть проблемы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5F50A63-F89A-E047-8703-FC25A7D251F7}"/>
              </a:ext>
            </a:extLst>
          </p:cNvPr>
          <p:cNvSpPr/>
          <p:nvPr/>
        </p:nvSpPr>
        <p:spPr>
          <a:xfrm>
            <a:off x="-570434" y="2622206"/>
            <a:ext cx="3396669" cy="339666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55</a:t>
            </a:fld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3353DDC-C4ED-CA4D-81B6-0FFE9A7269D3}"/>
              </a:ext>
            </a:extLst>
          </p:cNvPr>
          <p:cNvSpPr/>
          <p:nvPr/>
        </p:nvSpPr>
        <p:spPr>
          <a:xfrm>
            <a:off x="1133869" y="1488942"/>
            <a:ext cx="4362159" cy="436215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DDED2AB-DE07-754A-A3DC-0B1779EA8E7C}"/>
              </a:ext>
            </a:extLst>
          </p:cNvPr>
          <p:cNvSpPr/>
          <p:nvPr/>
        </p:nvSpPr>
        <p:spPr>
          <a:xfrm>
            <a:off x="3534459" y="2593334"/>
            <a:ext cx="3003978" cy="3003978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50F62F6-6545-E44A-B59B-E4B565384B4A}"/>
              </a:ext>
            </a:extLst>
          </p:cNvPr>
          <p:cNvSpPr/>
          <p:nvPr/>
        </p:nvSpPr>
        <p:spPr>
          <a:xfrm>
            <a:off x="5875689" y="2885345"/>
            <a:ext cx="3432035" cy="3432035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9EE9384-4C78-C242-8E81-2A6CECD03387}"/>
              </a:ext>
            </a:extLst>
          </p:cNvPr>
          <p:cNvSpPr/>
          <p:nvPr/>
        </p:nvSpPr>
        <p:spPr>
          <a:xfrm>
            <a:off x="5290792" y="1110669"/>
            <a:ext cx="2406867" cy="24068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1D6E7C-80C7-C746-8603-985F713CD712}"/>
              </a:ext>
            </a:extLst>
          </p:cNvPr>
          <p:cNvSpPr/>
          <p:nvPr/>
        </p:nvSpPr>
        <p:spPr>
          <a:xfrm>
            <a:off x="49784" y="3593726"/>
            <a:ext cx="2156233" cy="84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нет трансляции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бизнес-целей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 технические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03DDD1E-9C20-8B4C-B600-18E3BDD5CE4E}"/>
              </a:ext>
            </a:extLst>
          </p:cNvPr>
          <p:cNvSpPr/>
          <p:nvPr/>
        </p:nvSpPr>
        <p:spPr>
          <a:xfrm>
            <a:off x="2236832" y="2000563"/>
            <a:ext cx="2156233" cy="84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нет согласованного видения архитектуры системы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9C69D6F-36EC-3F46-852E-0C9C07DE9B6E}"/>
              </a:ext>
            </a:extLst>
          </p:cNvPr>
          <p:cNvSpPr/>
          <p:nvPr/>
        </p:nvSpPr>
        <p:spPr>
          <a:xfrm>
            <a:off x="3958332" y="3331593"/>
            <a:ext cx="2156233" cy="110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«кривая»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декомпозиция компонентов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системы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386F32A-3665-044E-8C61-515245A304BA}"/>
              </a:ext>
            </a:extLst>
          </p:cNvPr>
          <p:cNvSpPr/>
          <p:nvPr/>
        </p:nvSpPr>
        <p:spPr>
          <a:xfrm>
            <a:off x="6513590" y="3544283"/>
            <a:ext cx="2156233" cy="1357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работа над техническими продуктами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 отрыве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от бизнес команд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BAD7D01-CEE6-1A4C-B5B9-54B879037F00}"/>
              </a:ext>
            </a:extLst>
          </p:cNvPr>
          <p:cNvSpPr/>
          <p:nvPr/>
        </p:nvSpPr>
        <p:spPr>
          <a:xfrm>
            <a:off x="5416109" y="1564096"/>
            <a:ext cx="2156233" cy="1357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работа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над техническими продуктами </a:t>
            </a:r>
            <a:b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 остаточному принципу</a:t>
            </a:r>
          </a:p>
        </p:txBody>
      </p:sp>
    </p:spTree>
    <p:extLst>
      <p:ext uri="{BB962C8B-B14F-4D97-AF65-F5344CB8AC3E}">
        <p14:creationId xmlns:p14="http://schemas.microsoft.com/office/powerpoint/2010/main" val="6534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6" grpId="0"/>
      <p:bldP spid="1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56</a:t>
            </a:fld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1174181-81BC-3347-8430-757C80138A93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21ADA56-A3B3-7546-82CC-358573BA6CEA}"/>
              </a:ext>
            </a:extLst>
          </p:cNvPr>
          <p:cNvSpPr/>
          <p:nvPr/>
        </p:nvSpPr>
        <p:spPr>
          <a:xfrm>
            <a:off x="6827322" y="1080"/>
            <a:ext cx="2316677" cy="51424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8F00718-4946-6143-AA7A-6A0D6A28F18D}"/>
              </a:ext>
            </a:extLst>
          </p:cNvPr>
          <p:cNvSpPr/>
          <p:nvPr/>
        </p:nvSpPr>
        <p:spPr>
          <a:xfrm>
            <a:off x="-1" y="1080"/>
            <a:ext cx="2289843" cy="5143499"/>
          </a:xfrm>
          <a:prstGeom prst="roundRect">
            <a:avLst>
              <a:gd name="adj" fmla="val 0"/>
            </a:avLst>
          </a:prstGeom>
          <a:solidFill>
            <a:srgbClr val="C6D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DF25EB7-C6E4-3D4C-A5FF-4C3AB08F060C}"/>
              </a:ext>
            </a:extLst>
          </p:cNvPr>
          <p:cNvSpPr/>
          <p:nvPr/>
        </p:nvSpPr>
        <p:spPr>
          <a:xfrm>
            <a:off x="2275512" y="194"/>
            <a:ext cx="2289843" cy="51434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DE507D51-133D-9A41-9D9E-1CE9F019A720}"/>
              </a:ext>
            </a:extLst>
          </p:cNvPr>
          <p:cNvSpPr/>
          <p:nvPr/>
        </p:nvSpPr>
        <p:spPr>
          <a:xfrm>
            <a:off x="4564834" y="193"/>
            <a:ext cx="2289843" cy="5143500"/>
          </a:xfrm>
          <a:prstGeom prst="roundRect">
            <a:avLst>
              <a:gd name="adj" fmla="val 0"/>
            </a:avLst>
          </a:prstGeom>
          <a:solidFill>
            <a:srgbClr val="C6D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418C1FD-28A4-3E46-A3DF-C644F6E86F01}"/>
              </a:ext>
            </a:extLst>
          </p:cNvPr>
          <p:cNvGrpSpPr/>
          <p:nvPr/>
        </p:nvGrpSpPr>
        <p:grpSpPr>
          <a:xfrm>
            <a:off x="188984" y="1709714"/>
            <a:ext cx="1553471" cy="2161805"/>
            <a:chOff x="382024" y="1709714"/>
            <a:chExt cx="1553471" cy="216180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1F514D5-E870-4649-B737-C4568934826D}"/>
                </a:ext>
              </a:extLst>
            </p:cNvPr>
            <p:cNvSpPr/>
            <p:nvPr/>
          </p:nvSpPr>
          <p:spPr>
            <a:xfrm>
              <a:off x="382024" y="2394191"/>
              <a:ext cx="155347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есть общее понимание целей бизнеса — шаг 0 – шаг 1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E31A609-425E-074E-A8FF-EFDF6895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13" y="1709714"/>
              <a:ext cx="442779" cy="44277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1E97D88-8B0F-FB42-B2A9-ACC4B2E62E35}"/>
              </a:ext>
            </a:extLst>
          </p:cNvPr>
          <p:cNvGrpSpPr/>
          <p:nvPr/>
        </p:nvGrpSpPr>
        <p:grpSpPr>
          <a:xfrm>
            <a:off x="2446234" y="1710126"/>
            <a:ext cx="1913057" cy="2438391"/>
            <a:chOff x="2639274" y="1710126"/>
            <a:chExt cx="1913057" cy="243839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CA1B8FB-DD2E-5044-AC6D-48AE370BE118}"/>
                </a:ext>
              </a:extLst>
            </p:cNvPr>
            <p:cNvSpPr/>
            <p:nvPr/>
          </p:nvSpPr>
          <p:spPr>
            <a:xfrm>
              <a:off x="2639274" y="2394191"/>
              <a:ext cx="191305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есть согласованное видение архитектуры системы — </a:t>
              </a:r>
              <a:br>
                <a:rPr lang="ru-RU" b="1" dirty="0"/>
              </a:br>
              <a:r>
                <a:rPr lang="ru-RU" b="1" dirty="0"/>
                <a:t>шаг 1 – шаг 2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3313913-1E58-FB4F-ABEF-728BA0CB1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6420" y="1710126"/>
              <a:ext cx="442779" cy="44277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09ED38E-733E-3D45-B41B-6F619F37EE05}"/>
              </a:ext>
            </a:extLst>
          </p:cNvPr>
          <p:cNvGrpSpPr/>
          <p:nvPr/>
        </p:nvGrpSpPr>
        <p:grpSpPr>
          <a:xfrm>
            <a:off x="4730145" y="1709714"/>
            <a:ext cx="2273833" cy="2951764"/>
            <a:chOff x="4923186" y="1709714"/>
            <a:chExt cx="1766372" cy="29517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7D84FC4-AC17-3A44-B03E-C756CBC206C1}"/>
                </a:ext>
              </a:extLst>
            </p:cNvPr>
            <p:cNvSpPr/>
            <p:nvPr/>
          </p:nvSpPr>
          <p:spPr>
            <a:xfrm>
              <a:off x="4923186" y="2394191"/>
              <a:ext cx="1766372" cy="2267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b="1" dirty="0"/>
                <a:t>технические продукты – это </a:t>
              </a:r>
              <a:br>
                <a:rPr lang="ru-RU" b="1" dirty="0"/>
              </a:br>
              <a:r>
                <a:rPr lang="ru-RU" b="1" dirty="0"/>
                <a:t>тоже продукты — </a:t>
              </a:r>
              <a:br>
                <a:rPr lang="ru-RU" b="1" dirty="0"/>
              </a:br>
              <a:r>
                <a:rPr lang="ru-RU" b="1" dirty="0"/>
                <a:t>шаг 3 – шаг 4</a:t>
              </a:r>
            </a:p>
            <a:p>
              <a:pPr marL="180000" indent="-18000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1400" dirty="0"/>
                <a:t>есть </a:t>
              </a:r>
              <a:r>
                <a:rPr lang="en-US" sz="1400" dirty="0"/>
                <a:t>product owner’</a:t>
              </a:r>
              <a:r>
                <a:rPr lang="ru-RU" sz="1400" dirty="0"/>
                <a:t>ы технических продуктов</a:t>
              </a:r>
            </a:p>
            <a:p>
              <a:pPr marL="180000" indent="-18000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1400" dirty="0"/>
                <a:t>есть </a:t>
              </a:r>
              <a:r>
                <a:rPr lang="en-US" sz="1400" dirty="0"/>
                <a:t>roadmap </a:t>
              </a:r>
              <a:br>
                <a:rPr lang="ru-RU" sz="1400" dirty="0"/>
              </a:br>
              <a:r>
                <a:rPr lang="ru-RU" sz="1400" dirty="0"/>
                <a:t>развития продуктов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AD06A24-E122-B840-B342-A75C9A725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6147" y="1709714"/>
              <a:ext cx="326421" cy="442779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DF35371-2586-8A4D-BF8E-B43DFF662A09}"/>
              </a:ext>
            </a:extLst>
          </p:cNvPr>
          <p:cNvGrpSpPr/>
          <p:nvPr/>
        </p:nvGrpSpPr>
        <p:grpSpPr>
          <a:xfrm>
            <a:off x="7018263" y="1708829"/>
            <a:ext cx="2111452" cy="2439688"/>
            <a:chOff x="7211303" y="1708829"/>
            <a:chExt cx="2111452" cy="2439688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90EA347-54FD-FA40-96B5-E85CA9394C2C}"/>
                </a:ext>
              </a:extLst>
            </p:cNvPr>
            <p:cNvSpPr/>
            <p:nvPr/>
          </p:nvSpPr>
          <p:spPr>
            <a:xfrm>
              <a:off x="7211303" y="2394191"/>
              <a:ext cx="211145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есть общий архитектор </a:t>
              </a:r>
              <a:br>
                <a:rPr lang="ru-RU" b="1" dirty="0"/>
              </a:br>
              <a:r>
                <a:rPr lang="ru-RU" b="1" dirty="0"/>
                <a:t>и </a:t>
              </a:r>
              <a:r>
                <a:rPr lang="en-US" b="1" dirty="0"/>
                <a:t>product owner </a:t>
              </a:r>
              <a:r>
                <a:rPr lang="ru-RU" b="1" dirty="0"/>
                <a:t>для всех инструментов — шаг 4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BC8684E-FC5C-C146-BA39-4C4F2BA6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5103" y="1708829"/>
              <a:ext cx="442779" cy="442779"/>
            </a:xfrm>
            <a:prstGeom prst="rect">
              <a:avLst/>
            </a:prstGeom>
          </p:spPr>
        </p:pic>
      </p:grp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435A8F74-26FD-EB44-86D3-746C1190A0C7}"/>
              </a:ext>
            </a:extLst>
          </p:cNvPr>
          <p:cNvSpPr txBox="1">
            <a:spLocks/>
          </p:cNvSpPr>
          <p:nvPr/>
        </p:nvSpPr>
        <p:spPr>
          <a:xfrm>
            <a:off x="364210" y="46186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B601F-72D7-314C-B49F-2D7C961BC6D9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C037AB0-7541-544A-BC51-71B7995DDD83}"/>
              </a:ext>
            </a:extLst>
          </p:cNvPr>
          <p:cNvSpPr txBox="1">
            <a:spLocks/>
          </p:cNvSpPr>
          <p:nvPr/>
        </p:nvSpPr>
        <p:spPr>
          <a:xfrm>
            <a:off x="34389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/>
              <a:t>почему это работает у нас</a:t>
            </a:r>
          </a:p>
        </p:txBody>
      </p:sp>
    </p:spTree>
    <p:extLst>
      <p:ext uri="{BB962C8B-B14F-4D97-AF65-F5344CB8AC3E}">
        <p14:creationId xmlns:p14="http://schemas.microsoft.com/office/powerpoint/2010/main" val="14645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8B212A2-8265-7C47-9759-080E456D7ABA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57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изменения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63C5DF-42C8-3D44-9326-1EB34917F9CC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4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3DBE8A4-460D-7C4F-A8AA-606773407F01}"/>
              </a:ext>
            </a:extLst>
          </p:cNvPr>
          <p:cNvGrpSpPr/>
          <p:nvPr/>
        </p:nvGrpSpPr>
        <p:grpSpPr>
          <a:xfrm>
            <a:off x="1319093" y="1161561"/>
            <a:ext cx="2686981" cy="2640510"/>
            <a:chOff x="1273255" y="1165418"/>
            <a:chExt cx="2686981" cy="264051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D114CB2-3A3C-D64C-8458-4AB23A639101}"/>
                </a:ext>
              </a:extLst>
            </p:cNvPr>
            <p:cNvSpPr/>
            <p:nvPr/>
          </p:nvSpPr>
          <p:spPr>
            <a:xfrm>
              <a:off x="1296490" y="1165418"/>
              <a:ext cx="2640510" cy="2640510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D03B879-FE58-D241-8210-61031E4B557F}"/>
                </a:ext>
              </a:extLst>
            </p:cNvPr>
            <p:cNvSpPr/>
            <p:nvPr/>
          </p:nvSpPr>
          <p:spPr>
            <a:xfrm>
              <a:off x="1273255" y="1864516"/>
              <a:ext cx="2686981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/>
                <a:t>отдельные </a:t>
              </a:r>
              <a:br>
                <a:rPr lang="ru-RU" b="1" dirty="0"/>
              </a:br>
              <a:r>
                <a:rPr lang="ru-RU" b="1" dirty="0" err="1"/>
                <a:t>репозитории</a:t>
              </a:r>
              <a:r>
                <a:rPr lang="ru-RU" b="1" dirty="0"/>
                <a:t> </a:t>
              </a:r>
              <a:br>
                <a:rPr lang="ru-RU" b="1" dirty="0"/>
              </a:br>
              <a:r>
                <a:rPr lang="ru-RU" b="1" dirty="0"/>
                <a:t>под каждое </a:t>
              </a:r>
              <a:br>
                <a:rPr lang="ru-RU" b="1" dirty="0"/>
              </a:br>
              <a:r>
                <a:rPr lang="ru-RU" b="1" dirty="0"/>
                <a:t>бизнес-приложение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87EACC-BE99-9D4D-A123-33C420ECFE1D}"/>
              </a:ext>
            </a:extLst>
          </p:cNvPr>
          <p:cNvGrpSpPr/>
          <p:nvPr/>
        </p:nvGrpSpPr>
        <p:grpSpPr>
          <a:xfrm>
            <a:off x="6052665" y="2312468"/>
            <a:ext cx="989509" cy="650829"/>
            <a:chOff x="5906591" y="464894"/>
            <a:chExt cx="1353386" cy="890162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FC57D18-F09C-C84D-9759-CACF661019A5}"/>
                </a:ext>
              </a:extLst>
            </p:cNvPr>
            <p:cNvSpPr/>
            <p:nvPr/>
          </p:nvSpPr>
          <p:spPr>
            <a:xfrm>
              <a:off x="5906591" y="948496"/>
              <a:ext cx="406560" cy="406560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7004102-6DD2-6943-86E6-698633F1BF97}"/>
                </a:ext>
              </a:extLst>
            </p:cNvPr>
            <p:cNvSpPr/>
            <p:nvPr/>
          </p:nvSpPr>
          <p:spPr>
            <a:xfrm>
              <a:off x="6380004" y="948496"/>
              <a:ext cx="406560" cy="406560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346743F1-867E-2C49-BE01-825057C91B14}"/>
                </a:ext>
              </a:extLst>
            </p:cNvPr>
            <p:cNvSpPr/>
            <p:nvPr/>
          </p:nvSpPr>
          <p:spPr>
            <a:xfrm>
              <a:off x="6853417" y="948496"/>
              <a:ext cx="406560" cy="406560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3F4172C0-4732-724D-B409-4ED4CB2AC5AE}"/>
                </a:ext>
              </a:extLst>
            </p:cNvPr>
            <p:cNvSpPr/>
            <p:nvPr/>
          </p:nvSpPr>
          <p:spPr>
            <a:xfrm>
              <a:off x="6380004" y="464894"/>
              <a:ext cx="406560" cy="406560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6C661A3-3479-1B43-9268-A91087A2CACF}"/>
              </a:ext>
            </a:extLst>
          </p:cNvPr>
          <p:cNvGrpSpPr/>
          <p:nvPr/>
        </p:nvGrpSpPr>
        <p:grpSpPr>
          <a:xfrm>
            <a:off x="5407205" y="2139950"/>
            <a:ext cx="2280430" cy="2280430"/>
            <a:chOff x="5233490" y="1926546"/>
            <a:chExt cx="2280430" cy="228043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F8F8A7A-4A8F-694D-A85E-22FC4FDED390}"/>
                </a:ext>
              </a:extLst>
            </p:cNvPr>
            <p:cNvSpPr/>
            <p:nvPr/>
          </p:nvSpPr>
          <p:spPr>
            <a:xfrm>
              <a:off x="5233490" y="1926546"/>
              <a:ext cx="2280430" cy="2280430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8E3FEAD-258E-FC4F-8E0A-4A801E91C9C0}"/>
                </a:ext>
              </a:extLst>
            </p:cNvPr>
            <p:cNvSpPr/>
            <p:nvPr/>
          </p:nvSpPr>
          <p:spPr>
            <a:xfrm>
              <a:off x="5498579" y="2518289"/>
              <a:ext cx="1758619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/>
                <a:t>отдельная команда </a:t>
              </a:r>
              <a:br>
                <a:rPr lang="ru-RU" b="1" dirty="0"/>
              </a:br>
              <a:r>
                <a:rPr lang="ru-RU" b="1" dirty="0"/>
                <a:t>под общие инструменты</a:t>
              </a:r>
            </a:p>
          </p:txBody>
        </p:sp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82AE3E7C-CC52-394B-B1FC-8E550670A8A9}"/>
              </a:ext>
            </a:extLst>
          </p:cNvPr>
          <p:cNvSpPr/>
          <p:nvPr/>
        </p:nvSpPr>
        <p:spPr>
          <a:xfrm>
            <a:off x="1837628" y="3046245"/>
            <a:ext cx="462460" cy="462460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036D76A-7447-CD49-AD6D-F96BE292E26A}"/>
              </a:ext>
            </a:extLst>
          </p:cNvPr>
          <p:cNvSpPr/>
          <p:nvPr/>
        </p:nvSpPr>
        <p:spPr>
          <a:xfrm>
            <a:off x="2364678" y="3046245"/>
            <a:ext cx="462460" cy="462460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0F5DD51-C8F2-1B4D-854F-0B0271191C93}"/>
              </a:ext>
            </a:extLst>
          </p:cNvPr>
          <p:cNvSpPr/>
          <p:nvPr/>
        </p:nvSpPr>
        <p:spPr>
          <a:xfrm>
            <a:off x="2891728" y="3046245"/>
            <a:ext cx="462460" cy="462460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08299 0.1475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73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0.1870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0783 0.1351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31 L 0.08004 -0.271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5FB28F4-2D0F-D045-B57D-29EA71867F4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B34-D9D6-0942-AA29-16910E2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58</a:t>
            </a:fld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E36D65-62ED-FA4A-8481-6C390B1BE6DC}"/>
              </a:ext>
            </a:extLst>
          </p:cNvPr>
          <p:cNvSpPr txBox="1">
            <a:spLocks/>
          </p:cNvSpPr>
          <p:nvPr/>
        </p:nvSpPr>
        <p:spPr>
          <a:xfrm>
            <a:off x="318772" y="-130629"/>
            <a:ext cx="8229600" cy="123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</a:rPr>
              <a:t>шаг 5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39EBB58-3DCA-374C-9BAD-B4E391A1091C}"/>
              </a:ext>
            </a:extLst>
          </p:cNvPr>
          <p:cNvCxnSpPr/>
          <p:nvPr/>
        </p:nvCxnSpPr>
        <p:spPr>
          <a:xfrm>
            <a:off x="219456" y="560832"/>
            <a:ext cx="2596896" cy="0"/>
          </a:xfrm>
          <a:prstGeom prst="line">
            <a:avLst/>
          </a:prstGeom>
          <a:ln w="57150" cap="rnd">
            <a:solidFill>
              <a:srgbClr val="75A3C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DBC45D-33C1-3B46-BABC-C5A50EC48DF0}"/>
              </a:ext>
            </a:extLst>
          </p:cNvPr>
          <p:cNvSpPr txBox="1">
            <a:spLocks/>
          </p:cNvSpPr>
          <p:nvPr/>
        </p:nvSpPr>
        <p:spPr>
          <a:xfrm>
            <a:off x="364210" y="828232"/>
            <a:ext cx="7772400" cy="1125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/>
              <a:t>которого еще нет</a:t>
            </a:r>
          </a:p>
        </p:txBody>
      </p:sp>
    </p:spTree>
    <p:extLst>
      <p:ext uri="{BB962C8B-B14F-4D97-AF65-F5344CB8AC3E}">
        <p14:creationId xmlns:p14="http://schemas.microsoft.com/office/powerpoint/2010/main" val="342362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B34-D9D6-0942-AA29-16910E2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59</a:t>
            </a:fld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5FB28F4-2D0F-D045-B57D-29EA71867F4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84E767F-6B49-BE40-B545-F08B963A989F}"/>
              </a:ext>
            </a:extLst>
          </p:cNvPr>
          <p:cNvSpPr txBox="1">
            <a:spLocks/>
          </p:cNvSpPr>
          <p:nvPr/>
        </p:nvSpPr>
        <p:spPr>
          <a:xfrm>
            <a:off x="3920985" y="2308622"/>
            <a:ext cx="1302030" cy="5262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итоги</a:t>
            </a:r>
          </a:p>
        </p:txBody>
      </p:sp>
    </p:spTree>
    <p:extLst>
      <p:ext uri="{BB962C8B-B14F-4D97-AF65-F5344CB8AC3E}">
        <p14:creationId xmlns:p14="http://schemas.microsoft.com/office/powerpoint/2010/main" val="3123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4895D03-DE90-3344-A4C6-D8950246A59F}"/>
              </a:ext>
            </a:extLst>
          </p:cNvPr>
          <p:cNvSpPr/>
          <p:nvPr/>
        </p:nvSpPr>
        <p:spPr>
          <a:xfrm>
            <a:off x="0" y="0"/>
            <a:ext cx="9144000" cy="61173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A2FAEB11-41E2-7A45-ABC8-1EC6F2BBF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3"/>
          <a:stretch/>
        </p:blipFill>
        <p:spPr>
          <a:xfrm>
            <a:off x="0" y="10922"/>
            <a:ext cx="9144000" cy="631850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1687B0B-FE73-A849-BAE8-8C64D1617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691"/>
          <a:stretch/>
        </p:blipFill>
        <p:spPr>
          <a:xfrm>
            <a:off x="0" y="10922"/>
            <a:ext cx="9144000" cy="5998464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A750319-B118-BC4F-81E0-864932465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271"/>
          <a:stretch/>
        </p:blipFill>
        <p:spPr>
          <a:xfrm>
            <a:off x="0" y="10922"/>
            <a:ext cx="9144000" cy="549554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B8EC6DE6-C364-FC47-BD94-EA4147EBDA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035"/>
          <a:stretch/>
        </p:blipFill>
        <p:spPr>
          <a:xfrm>
            <a:off x="0" y="10922"/>
            <a:ext cx="9144000" cy="623620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B702A413-AF87-A942-9202-0E0AF1FD97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514"/>
          <a:stretch/>
        </p:blipFill>
        <p:spPr>
          <a:xfrm>
            <a:off x="0" y="10922"/>
            <a:ext cx="91440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4AA70456-B5EB-4A41-AB2A-176F9FA5E6A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D25D7323-CC3C-7243-8F75-6E46616C6460}"/>
              </a:ext>
            </a:extLst>
          </p:cNvPr>
          <p:cNvSpPr/>
          <p:nvPr/>
        </p:nvSpPr>
        <p:spPr>
          <a:xfrm>
            <a:off x="-1" y="0"/>
            <a:ext cx="458336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09BC8-F43D-E744-892B-97903470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60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5A4E83-1380-D04F-80BB-96E2465BF264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факты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40976D-A145-2044-9974-52F5F29ACCAF}"/>
              </a:ext>
            </a:extLst>
          </p:cNvPr>
          <p:cNvSpPr/>
          <p:nvPr/>
        </p:nvSpPr>
        <p:spPr>
          <a:xfrm>
            <a:off x="-76454" y="1547886"/>
            <a:ext cx="947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dirty="0">
                <a:solidFill>
                  <a:srgbClr val="FFDD2F"/>
                </a:solidFill>
              </a:rPr>
              <a:t>от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D66836-20E4-B34A-B9E2-E5904228CC68}"/>
              </a:ext>
            </a:extLst>
          </p:cNvPr>
          <p:cNvSpPr/>
          <p:nvPr/>
        </p:nvSpPr>
        <p:spPr>
          <a:xfrm>
            <a:off x="3246118" y="1528711"/>
            <a:ext cx="947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dirty="0">
                <a:solidFill>
                  <a:srgbClr val="FFDD2F"/>
                </a:solidFill>
              </a:rPr>
              <a:t>до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90F484-6D89-0845-BA38-F847E94DD405}"/>
              </a:ext>
            </a:extLst>
          </p:cNvPr>
          <p:cNvSpPr/>
          <p:nvPr/>
        </p:nvSpPr>
        <p:spPr>
          <a:xfrm>
            <a:off x="-70745" y="1901139"/>
            <a:ext cx="1775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schemeClr val="bg1"/>
                </a:solidFill>
              </a:rPr>
              <a:t>4 чел.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A3475D-21B2-3F43-9F7A-577CE9627A64}"/>
              </a:ext>
            </a:extLst>
          </p:cNvPr>
          <p:cNvSpPr/>
          <p:nvPr/>
        </p:nvSpPr>
        <p:spPr>
          <a:xfrm>
            <a:off x="2850028" y="2186947"/>
            <a:ext cx="1775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schemeClr val="bg1"/>
                </a:solidFill>
              </a:rPr>
              <a:t>40 чел.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238793D-AB99-7A41-9827-DAD26A53B804}"/>
              </a:ext>
            </a:extLst>
          </p:cNvPr>
          <p:cNvSpPr/>
          <p:nvPr/>
        </p:nvSpPr>
        <p:spPr>
          <a:xfrm>
            <a:off x="804081" y="1671638"/>
            <a:ext cx="2861985" cy="717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258C987-DF4C-EE46-AEB7-86D94F6DAD9A}"/>
              </a:ext>
            </a:extLst>
          </p:cNvPr>
          <p:cNvSpPr/>
          <p:nvPr/>
        </p:nvSpPr>
        <p:spPr>
          <a:xfrm>
            <a:off x="857743" y="1572066"/>
            <a:ext cx="270933" cy="270933"/>
          </a:xfrm>
          <a:prstGeom prst="ellipse">
            <a:avLst/>
          </a:prstGeom>
          <a:solidFill>
            <a:srgbClr val="FFDD2F"/>
          </a:solidFill>
          <a:ln w="28575">
            <a:solidFill>
              <a:srgbClr val="3E47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314A3E1-A593-2B45-A9FF-F5A1006746D3}"/>
              </a:ext>
            </a:extLst>
          </p:cNvPr>
          <p:cNvSpPr/>
          <p:nvPr/>
        </p:nvSpPr>
        <p:spPr>
          <a:xfrm>
            <a:off x="-70746" y="3224726"/>
            <a:ext cx="947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dirty="0">
                <a:solidFill>
                  <a:srgbClr val="9BB9DE"/>
                </a:solidFill>
              </a:rPr>
              <a:t>от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F331D6E-923C-4840-9BC2-BC775E2A8EA8}"/>
              </a:ext>
            </a:extLst>
          </p:cNvPr>
          <p:cNvSpPr/>
          <p:nvPr/>
        </p:nvSpPr>
        <p:spPr>
          <a:xfrm>
            <a:off x="3251826" y="3205551"/>
            <a:ext cx="947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dirty="0">
                <a:solidFill>
                  <a:srgbClr val="9BB9DE"/>
                </a:solidFill>
              </a:rPr>
              <a:t>до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AEF8E27-5090-3644-BA36-8F32A6A365F0}"/>
              </a:ext>
            </a:extLst>
          </p:cNvPr>
          <p:cNvSpPr/>
          <p:nvPr/>
        </p:nvSpPr>
        <p:spPr>
          <a:xfrm>
            <a:off x="-65037" y="3577979"/>
            <a:ext cx="1775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schemeClr val="bg1"/>
                </a:solidFill>
              </a:rPr>
              <a:t>1 </a:t>
            </a:r>
            <a:r>
              <a:rPr lang="ru-RU" dirty="0" err="1">
                <a:solidFill>
                  <a:schemeClr val="bg1"/>
                </a:solidFill>
              </a:rPr>
              <a:t>тимлид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DCD250C-E004-3747-947B-87B568B1F759}"/>
              </a:ext>
            </a:extLst>
          </p:cNvPr>
          <p:cNvSpPr/>
          <p:nvPr/>
        </p:nvSpPr>
        <p:spPr>
          <a:xfrm>
            <a:off x="2100648" y="3581033"/>
            <a:ext cx="2128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~</a:t>
            </a:r>
            <a:r>
              <a:rPr lang="ru-RU" dirty="0">
                <a:solidFill>
                  <a:schemeClr val="bg1"/>
                </a:solidFill>
              </a:rPr>
              <a:t>10 </a:t>
            </a:r>
            <a:r>
              <a:rPr lang="ru-RU" dirty="0" err="1">
                <a:solidFill>
                  <a:schemeClr val="bg1"/>
                </a:solidFill>
              </a:rPr>
              <a:t>тимлидов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EAF91EFA-886A-9C48-B9CA-D6E0B29270B3}"/>
              </a:ext>
            </a:extLst>
          </p:cNvPr>
          <p:cNvSpPr/>
          <p:nvPr/>
        </p:nvSpPr>
        <p:spPr>
          <a:xfrm>
            <a:off x="809789" y="3348478"/>
            <a:ext cx="2861985" cy="717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D6BC963F-7098-5F4A-B616-E2AD80291ADB}"/>
              </a:ext>
            </a:extLst>
          </p:cNvPr>
          <p:cNvSpPr/>
          <p:nvPr/>
        </p:nvSpPr>
        <p:spPr>
          <a:xfrm>
            <a:off x="863451" y="3248906"/>
            <a:ext cx="270933" cy="270933"/>
          </a:xfrm>
          <a:prstGeom prst="ellipse">
            <a:avLst/>
          </a:prstGeom>
          <a:solidFill>
            <a:srgbClr val="9BB9DE"/>
          </a:solidFill>
          <a:ln w="28575">
            <a:solidFill>
              <a:srgbClr val="3E47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5F7CD1-826C-2648-99C3-8029A07DD0D8}"/>
              </a:ext>
            </a:extLst>
          </p:cNvPr>
          <p:cNvSpPr txBox="1"/>
          <p:nvPr/>
        </p:nvSpPr>
        <p:spPr>
          <a:xfrm>
            <a:off x="16749823" y="-58124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ru-RU" sz="2400" dirty="0"/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6BBA3B74-B376-DD46-9570-6BAAEFC1F63C}"/>
              </a:ext>
            </a:extLst>
          </p:cNvPr>
          <p:cNvGrpSpPr/>
          <p:nvPr/>
        </p:nvGrpSpPr>
        <p:grpSpPr>
          <a:xfrm>
            <a:off x="5094494" y="1165418"/>
            <a:ext cx="3512473" cy="1066216"/>
            <a:chOff x="4947569" y="1068144"/>
            <a:chExt cx="3512473" cy="1066216"/>
          </a:xfrm>
        </p:grpSpPr>
        <p:sp>
          <p:nvSpPr>
            <p:cNvPr id="55" name="Скругленный прямоугольник 54">
              <a:extLst>
                <a:ext uri="{FF2B5EF4-FFF2-40B4-BE49-F238E27FC236}">
                  <a16:creationId xmlns:a16="http://schemas.microsoft.com/office/drawing/2014/main" id="{CC15CAFD-B389-F74D-A784-92060F141705}"/>
                </a:ext>
              </a:extLst>
            </p:cNvPr>
            <p:cNvSpPr/>
            <p:nvPr/>
          </p:nvSpPr>
          <p:spPr>
            <a:xfrm>
              <a:off x="4947569" y="1068144"/>
              <a:ext cx="3512473" cy="1066216"/>
            </a:xfrm>
            <a:prstGeom prst="roundRect">
              <a:avLst>
                <a:gd name="adj" fmla="val 50000"/>
              </a:avLst>
            </a:prstGeom>
            <a:solidFill>
              <a:srgbClr val="3E475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8D357EED-1484-C749-8D6E-556E19FD5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4949" y="1357723"/>
              <a:ext cx="487057" cy="487057"/>
            </a:xfrm>
            <a:prstGeom prst="rect">
              <a:avLst/>
            </a:prstGeom>
          </p:spPr>
        </p:pic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DC70D8A-4FDC-334C-80A2-4F0281886832}"/>
              </a:ext>
            </a:extLst>
          </p:cNvPr>
          <p:cNvSpPr/>
          <p:nvPr/>
        </p:nvSpPr>
        <p:spPr>
          <a:xfrm>
            <a:off x="5910434" y="1246665"/>
            <a:ext cx="289075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FFDD2F"/>
                </a:solidFill>
              </a:rPr>
              <a:t>почти ушли от монолита, </a:t>
            </a:r>
            <a:br>
              <a:rPr lang="ru-RU" sz="1400" dirty="0">
                <a:solidFill>
                  <a:srgbClr val="FFDD2F"/>
                </a:solidFill>
              </a:rPr>
            </a:br>
            <a:r>
              <a:rPr lang="ru-RU" sz="1400" dirty="0">
                <a:solidFill>
                  <a:srgbClr val="FFDD2F"/>
                </a:solidFill>
              </a:rPr>
              <a:t>но уже пришли к отдельным приложениям с вынесенными зависимостями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39FBA8F4-4A68-5043-B718-934BC634BFAD}"/>
              </a:ext>
            </a:extLst>
          </p:cNvPr>
          <p:cNvGrpSpPr/>
          <p:nvPr/>
        </p:nvGrpSpPr>
        <p:grpSpPr>
          <a:xfrm>
            <a:off x="5094494" y="2815370"/>
            <a:ext cx="3512473" cy="1066216"/>
            <a:chOff x="4947569" y="2546776"/>
            <a:chExt cx="3512473" cy="1066216"/>
          </a:xfrm>
        </p:grpSpPr>
        <p:sp>
          <p:nvSpPr>
            <p:cNvPr id="58" name="Скругленный прямоугольник 57">
              <a:extLst>
                <a:ext uri="{FF2B5EF4-FFF2-40B4-BE49-F238E27FC236}">
                  <a16:creationId xmlns:a16="http://schemas.microsoft.com/office/drawing/2014/main" id="{35BEAB81-7CD8-3547-B985-6650496337BE}"/>
                </a:ext>
              </a:extLst>
            </p:cNvPr>
            <p:cNvSpPr/>
            <p:nvPr/>
          </p:nvSpPr>
          <p:spPr>
            <a:xfrm>
              <a:off x="4947569" y="2546776"/>
              <a:ext cx="3512473" cy="1066216"/>
            </a:xfrm>
            <a:prstGeom prst="roundRect">
              <a:avLst>
                <a:gd name="adj" fmla="val 50000"/>
              </a:avLst>
            </a:prstGeom>
            <a:solidFill>
              <a:srgbClr val="3E475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0C8FFD05-A6C3-9244-BB18-27D3F9027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4949" y="2836355"/>
              <a:ext cx="487057" cy="487057"/>
            </a:xfrm>
            <a:prstGeom prst="rect">
              <a:avLst/>
            </a:prstGeom>
          </p:spPr>
        </p:pic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CE48F4C-2660-BE49-87D1-8FA223006444}"/>
              </a:ext>
            </a:extLst>
          </p:cNvPr>
          <p:cNvSpPr/>
          <p:nvPr/>
        </p:nvSpPr>
        <p:spPr>
          <a:xfrm>
            <a:off x="5910434" y="2999398"/>
            <a:ext cx="2696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FFDD2F"/>
                </a:solidFill>
              </a:rPr>
              <a:t>ушли от процессов «как есть» </a:t>
            </a:r>
            <a:br>
              <a:rPr lang="ru-RU" sz="1400" dirty="0">
                <a:solidFill>
                  <a:srgbClr val="FFDD2F"/>
                </a:solidFill>
              </a:rPr>
            </a:br>
            <a:r>
              <a:rPr lang="ru-RU" sz="1400" dirty="0">
                <a:solidFill>
                  <a:srgbClr val="FFDD2F"/>
                </a:solidFill>
              </a:rPr>
              <a:t>к измеримым и постоянно улучшаемым процессам</a:t>
            </a:r>
          </a:p>
        </p:txBody>
      </p:sp>
    </p:spTree>
    <p:extLst>
      <p:ext uri="{BB962C8B-B14F-4D97-AF65-F5344CB8AC3E}">
        <p14:creationId xmlns:p14="http://schemas.microsoft.com/office/powerpoint/2010/main" val="11366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1.23457E-7 L 0.26736 -1.2345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4.69136E-6 L 0.26736 -4.6913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  <p:bldP spid="57" grpId="0"/>
      <p:bldP spid="6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5FB28F4-2D0F-D045-B57D-29EA71867F4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860269-D039-E44E-AE25-87F3AAD40F24}"/>
              </a:ext>
            </a:extLst>
          </p:cNvPr>
          <p:cNvSpPr txBox="1">
            <a:spLocks/>
          </p:cNvSpPr>
          <p:nvPr/>
        </p:nvSpPr>
        <p:spPr>
          <a:xfrm>
            <a:off x="364210" y="353844"/>
            <a:ext cx="7772400" cy="1125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/>
              <a:t>как менялась роль </a:t>
            </a:r>
            <a:r>
              <a:rPr lang="ru-RU" i="1" dirty="0" err="1"/>
              <a:t>лида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B34-D9D6-0942-AA29-16910E2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7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610A6-0CB3-0242-A756-ABBF09BEE938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62</a:t>
            </a:fld>
            <a:endParaRPr lang="ru-R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/>
              <a:t>детский сад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EB6A7C-9CF6-F74C-AA8F-E96A0D8E65CF}"/>
              </a:ext>
            </a:extLst>
          </p:cNvPr>
          <p:cNvSpPr txBox="1">
            <a:spLocks/>
          </p:cNvSpPr>
          <p:nvPr/>
        </p:nvSpPr>
        <p:spPr>
          <a:xfrm>
            <a:off x="368973" y="2117873"/>
            <a:ext cx="4114800" cy="11577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монолит</a:t>
            </a:r>
          </a:p>
          <a:p>
            <a:r>
              <a:rPr lang="ru-RU" sz="2400" b="1" dirty="0"/>
              <a:t>общие релизы</a:t>
            </a:r>
            <a:endParaRPr lang="en-US" sz="2400" b="1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76EDECC-C662-3C43-AFD0-957BED963DE3}"/>
              </a:ext>
            </a:extLst>
          </p:cNvPr>
          <p:cNvSpPr/>
          <p:nvPr/>
        </p:nvSpPr>
        <p:spPr>
          <a:xfrm>
            <a:off x="4572000" y="3275608"/>
            <a:ext cx="341312" cy="341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0CFF5C9-B474-2A40-8EA5-4BA0E39781A0}"/>
              </a:ext>
            </a:extLst>
          </p:cNvPr>
          <p:cNvSpPr/>
          <p:nvPr/>
        </p:nvSpPr>
        <p:spPr>
          <a:xfrm>
            <a:off x="5930565" y="3924878"/>
            <a:ext cx="341312" cy="341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81B36CE-956C-D448-9288-CE76F1848FA2}"/>
              </a:ext>
            </a:extLst>
          </p:cNvPr>
          <p:cNvSpPr/>
          <p:nvPr/>
        </p:nvSpPr>
        <p:spPr>
          <a:xfrm>
            <a:off x="7718669" y="3867150"/>
            <a:ext cx="341312" cy="341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902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63</a:t>
            </a:fld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3C2D3A6-A7CF-7A44-A527-40DC24FE0A0D}"/>
              </a:ext>
            </a:extLst>
          </p:cNvPr>
          <p:cNvSpPr/>
          <p:nvPr/>
        </p:nvSpPr>
        <p:spPr>
          <a:xfrm>
            <a:off x="-2" y="0"/>
            <a:ext cx="9144001" cy="5143500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школа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6A2E750-8327-364E-873E-269C1D1B00C4}"/>
              </a:ext>
            </a:extLst>
          </p:cNvPr>
          <p:cNvSpPr/>
          <p:nvPr/>
        </p:nvSpPr>
        <p:spPr>
          <a:xfrm>
            <a:off x="4440328" y="3143936"/>
            <a:ext cx="604656" cy="60465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2BC1D1C-ACB3-E34E-9A0C-AF84426EC76D}"/>
              </a:ext>
            </a:extLst>
          </p:cNvPr>
          <p:cNvSpPr/>
          <p:nvPr/>
        </p:nvSpPr>
        <p:spPr>
          <a:xfrm>
            <a:off x="5798893" y="3793206"/>
            <a:ext cx="604656" cy="60465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FA8AA9D-DBB9-BB43-8BB5-87BC216B6F43}"/>
              </a:ext>
            </a:extLst>
          </p:cNvPr>
          <p:cNvSpPr/>
          <p:nvPr/>
        </p:nvSpPr>
        <p:spPr>
          <a:xfrm>
            <a:off x="7586997" y="3735478"/>
            <a:ext cx="604656" cy="60465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DDC5458-66C0-184B-9369-8FB540C1619D}"/>
              </a:ext>
            </a:extLst>
          </p:cNvPr>
          <p:cNvSpPr txBox="1">
            <a:spLocks/>
          </p:cNvSpPr>
          <p:nvPr/>
        </p:nvSpPr>
        <p:spPr>
          <a:xfrm>
            <a:off x="368973" y="2117873"/>
            <a:ext cx="4114800" cy="11577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монолит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отдельные релизы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865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610A6-0CB3-0242-A756-ABBF09BEE938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64</a:t>
            </a:fld>
            <a:endParaRPr lang="ru-R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университет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BB51D5F-1469-834A-B213-BA2AFC08C469}"/>
              </a:ext>
            </a:extLst>
          </p:cNvPr>
          <p:cNvSpPr/>
          <p:nvPr/>
        </p:nvSpPr>
        <p:spPr>
          <a:xfrm>
            <a:off x="4207063" y="2910671"/>
            <a:ext cx="1071186" cy="107118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8C31596-9997-E345-A7CE-13633EA779D5}"/>
              </a:ext>
            </a:extLst>
          </p:cNvPr>
          <p:cNvSpPr/>
          <p:nvPr/>
        </p:nvSpPr>
        <p:spPr>
          <a:xfrm>
            <a:off x="5565628" y="3559941"/>
            <a:ext cx="1071186" cy="107118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BA41468-CF03-6645-805D-DB63A2574AB4}"/>
              </a:ext>
            </a:extLst>
          </p:cNvPr>
          <p:cNvSpPr/>
          <p:nvPr/>
        </p:nvSpPr>
        <p:spPr>
          <a:xfrm>
            <a:off x="7353732" y="3502213"/>
            <a:ext cx="1071186" cy="107118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5BFF27A-3F44-A447-A3FF-505012278E58}"/>
              </a:ext>
            </a:extLst>
          </p:cNvPr>
          <p:cNvSpPr txBox="1">
            <a:spLocks/>
          </p:cNvSpPr>
          <p:nvPr/>
        </p:nvSpPr>
        <p:spPr>
          <a:xfrm>
            <a:off x="368972" y="1634479"/>
            <a:ext cx="4857077" cy="24033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FFDD2F"/>
                </a:solidFill>
              </a:rPr>
              <a:t>монолит для каркаса </a:t>
            </a:r>
            <a:br>
              <a:rPr lang="ru-RU" sz="1800" b="1" dirty="0">
                <a:solidFill>
                  <a:srgbClr val="FFDD2F"/>
                </a:solidFill>
              </a:rPr>
            </a:br>
            <a:r>
              <a:rPr lang="ru-RU" sz="1800" b="1" dirty="0">
                <a:solidFill>
                  <a:srgbClr val="FFDD2F"/>
                </a:solidFill>
              </a:rPr>
              <a:t>приложения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FFDD2F"/>
                </a:solidFill>
              </a:rPr>
              <a:t>общие </a:t>
            </a:r>
            <a:r>
              <a:rPr lang="ru-RU" sz="1800" b="1" dirty="0" err="1">
                <a:solidFill>
                  <a:srgbClr val="FFDD2F"/>
                </a:solidFill>
              </a:rPr>
              <a:t>либы</a:t>
            </a:r>
            <a:r>
              <a:rPr lang="ru-RU" sz="1800" b="1" dirty="0">
                <a:solidFill>
                  <a:srgbClr val="FFDD2F"/>
                </a:solidFill>
              </a:rPr>
              <a:t> </a:t>
            </a:r>
            <a:br>
              <a:rPr lang="ru-RU" sz="1800" b="1" dirty="0">
                <a:solidFill>
                  <a:srgbClr val="FFDD2F"/>
                </a:solidFill>
              </a:rPr>
            </a:br>
            <a:r>
              <a:rPr lang="ru-RU" sz="1800" b="1" dirty="0">
                <a:solidFill>
                  <a:srgbClr val="FFDD2F"/>
                </a:solidFill>
              </a:rPr>
              <a:t>в отдельных репах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FFDD2F"/>
                </a:solidFill>
              </a:rPr>
              <a:t>подключаем их через </a:t>
            </a:r>
            <a:br>
              <a:rPr lang="ru-RU" sz="1800" b="1" dirty="0">
                <a:solidFill>
                  <a:srgbClr val="FFDD2F"/>
                </a:solidFill>
              </a:rPr>
            </a:br>
            <a:r>
              <a:rPr lang="ru-RU" sz="1800" b="1" dirty="0">
                <a:solidFill>
                  <a:srgbClr val="FFDD2F"/>
                </a:solidFill>
              </a:rPr>
              <a:t>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35847942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65</a:t>
            </a:fld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68084FB-90EE-FD4B-A4F5-6ADF70A3B14F}"/>
              </a:ext>
            </a:extLst>
          </p:cNvPr>
          <p:cNvSpPr/>
          <p:nvPr/>
        </p:nvSpPr>
        <p:spPr>
          <a:xfrm>
            <a:off x="0" y="0"/>
            <a:ext cx="915536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взрослая жизнь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DCE2B69-2165-3C4B-8EC6-1D8D5F60E57A}"/>
              </a:ext>
            </a:extLst>
          </p:cNvPr>
          <p:cNvSpPr/>
          <p:nvPr/>
        </p:nvSpPr>
        <p:spPr>
          <a:xfrm>
            <a:off x="3698936" y="2402544"/>
            <a:ext cx="2087441" cy="208744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D143300-14CF-B34C-BBEF-0ADD0535819D}"/>
              </a:ext>
            </a:extLst>
          </p:cNvPr>
          <p:cNvSpPr/>
          <p:nvPr/>
        </p:nvSpPr>
        <p:spPr>
          <a:xfrm>
            <a:off x="5057501" y="3051814"/>
            <a:ext cx="2087441" cy="208744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DBA86EB-74DB-B64D-A76B-42091E90D029}"/>
              </a:ext>
            </a:extLst>
          </p:cNvPr>
          <p:cNvSpPr/>
          <p:nvPr/>
        </p:nvSpPr>
        <p:spPr>
          <a:xfrm>
            <a:off x="6845605" y="2994086"/>
            <a:ext cx="2087441" cy="208744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8431D34-801F-D54D-86BF-7A92D72F0B79}"/>
              </a:ext>
            </a:extLst>
          </p:cNvPr>
          <p:cNvSpPr/>
          <p:nvPr/>
        </p:nvSpPr>
        <p:spPr>
          <a:xfrm>
            <a:off x="3698936" y="2402544"/>
            <a:ext cx="2087441" cy="20874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67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F8399A4-7957-6540-815B-931598E1C85C}"/>
              </a:ext>
            </a:extLst>
          </p:cNvPr>
          <p:cNvSpPr/>
          <p:nvPr/>
        </p:nvSpPr>
        <p:spPr>
          <a:xfrm>
            <a:off x="5057501" y="3051814"/>
            <a:ext cx="2087441" cy="20874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67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AA72325-73DF-EF45-B777-A1F29FCC88F3}"/>
              </a:ext>
            </a:extLst>
          </p:cNvPr>
          <p:cNvSpPr/>
          <p:nvPr/>
        </p:nvSpPr>
        <p:spPr>
          <a:xfrm>
            <a:off x="6845605" y="2994086"/>
            <a:ext cx="2087441" cy="20874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67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EAA92EA-A01E-064E-9602-0AA43B30F0FA}"/>
              </a:ext>
            </a:extLst>
          </p:cNvPr>
          <p:cNvSpPr txBox="1">
            <a:spLocks/>
          </p:cNvSpPr>
          <p:nvPr/>
        </p:nvSpPr>
        <p:spPr>
          <a:xfrm>
            <a:off x="368972" y="1634479"/>
            <a:ext cx="4857077" cy="24033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FFDD2F"/>
                </a:solidFill>
              </a:rPr>
              <a:t>отдельные приложения </a:t>
            </a:r>
            <a:br>
              <a:rPr lang="ru-RU" sz="1800" b="1" dirty="0">
                <a:solidFill>
                  <a:srgbClr val="FFDD2F"/>
                </a:solidFill>
              </a:rPr>
            </a:br>
            <a:r>
              <a:rPr lang="ru-RU" sz="1800" b="1" dirty="0">
                <a:solidFill>
                  <a:srgbClr val="FFDD2F"/>
                </a:solidFill>
              </a:rPr>
              <a:t>в отдельных репах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FFDD2F"/>
                </a:solidFill>
              </a:rPr>
              <a:t>инструменты выбираешь </a:t>
            </a:r>
            <a:br>
              <a:rPr lang="ru-RU" sz="1800" b="1" dirty="0">
                <a:solidFill>
                  <a:srgbClr val="FFDD2F"/>
                </a:solidFill>
              </a:rPr>
            </a:br>
            <a:r>
              <a:rPr lang="ru-RU" sz="1800" b="1" dirty="0">
                <a:solidFill>
                  <a:srgbClr val="FFDD2F"/>
                </a:solidFill>
              </a:rPr>
              <a:t>сам … аргументированно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FFDD2F"/>
                </a:solidFill>
              </a:rPr>
              <a:t>полностью отвечаешь </a:t>
            </a:r>
            <a:br>
              <a:rPr lang="ru-RU" sz="1800" b="1" dirty="0">
                <a:solidFill>
                  <a:srgbClr val="FFDD2F"/>
                </a:solidFill>
              </a:rPr>
            </a:br>
            <a:r>
              <a:rPr lang="ru-RU" sz="1800" b="1" dirty="0">
                <a:solidFill>
                  <a:srgbClr val="FFDD2F"/>
                </a:solidFill>
              </a:rPr>
              <a:t>за свое приложение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24ABB4D-DF28-A145-AB7D-994A012534BE}"/>
              </a:ext>
            </a:extLst>
          </p:cNvPr>
          <p:cNvGrpSpPr/>
          <p:nvPr/>
        </p:nvGrpSpPr>
        <p:grpSpPr>
          <a:xfrm rot="19899373">
            <a:off x="5719725" y="1434506"/>
            <a:ext cx="1578134" cy="1466038"/>
            <a:chOff x="3188825" y="914400"/>
            <a:chExt cx="558574" cy="518898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3881F6DC-8FB0-0F4B-8976-9A8CAEB3E58F}"/>
                </a:ext>
              </a:extLst>
            </p:cNvPr>
            <p:cNvCxnSpPr/>
            <p:nvPr/>
          </p:nvCxnSpPr>
          <p:spPr>
            <a:xfrm flipV="1">
              <a:off x="3188825" y="914400"/>
              <a:ext cx="0" cy="202654"/>
            </a:xfrm>
            <a:prstGeom prst="line">
              <a:avLst/>
            </a:prstGeom>
            <a:ln w="57150"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4A89794F-8EED-1845-B2E5-BEB88358F9F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46072" y="1331971"/>
              <a:ext cx="0" cy="202654"/>
            </a:xfrm>
            <a:prstGeom prst="line">
              <a:avLst/>
            </a:prstGeom>
            <a:ln w="57150"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11298AB3-A1C6-A04F-A5C0-3B52110774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015" y="1034426"/>
              <a:ext cx="122411" cy="147118"/>
            </a:xfrm>
            <a:prstGeom prst="line">
              <a:avLst/>
            </a:prstGeom>
            <a:ln w="57150"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36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610A6-0CB3-0242-A756-ABBF09BEE93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EA39CA6-6002-1C4A-85B1-17A95A329D86}"/>
              </a:ext>
            </a:extLst>
          </p:cNvPr>
          <p:cNvSpPr/>
          <p:nvPr/>
        </p:nvSpPr>
        <p:spPr>
          <a:xfrm>
            <a:off x="6137328" y="0"/>
            <a:ext cx="3006672" cy="5143500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CD5BD77E-7C48-FF4D-B968-8C18C4EFBF61}"/>
              </a:ext>
            </a:extLst>
          </p:cNvPr>
          <p:cNvSpPr/>
          <p:nvPr/>
        </p:nvSpPr>
        <p:spPr>
          <a:xfrm>
            <a:off x="3068664" y="0"/>
            <a:ext cx="3068664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313676F8-9784-9B4A-88AD-12AAA6108F0E}"/>
              </a:ext>
            </a:extLst>
          </p:cNvPr>
          <p:cNvSpPr/>
          <p:nvPr/>
        </p:nvSpPr>
        <p:spPr>
          <a:xfrm>
            <a:off x="0" y="0"/>
            <a:ext cx="3068664" cy="514350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3D10930-D09A-854D-A522-6757D9EF0190}"/>
              </a:ext>
            </a:extLst>
          </p:cNvPr>
          <p:cNvSpPr/>
          <p:nvPr/>
        </p:nvSpPr>
        <p:spPr>
          <a:xfrm>
            <a:off x="364212" y="1563688"/>
            <a:ext cx="290710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четко понимать </a:t>
            </a:r>
            <a:b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цели бизнеса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C7D1BA0-D1B8-0947-B269-6EC5C07CB6DE}"/>
              </a:ext>
            </a:extLst>
          </p:cNvPr>
          <p:cNvSpPr/>
          <p:nvPr/>
        </p:nvSpPr>
        <p:spPr>
          <a:xfrm>
            <a:off x="3356942" y="1563688"/>
            <a:ext cx="261882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отчетливо осознавать этап жизненного цикла развития команды </a:t>
            </a:r>
            <a:b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 обязанности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тимлида</a:t>
            </a: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на этом этапе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B7E4B64-1994-6646-A467-5078232487C6}"/>
              </a:ext>
            </a:extLst>
          </p:cNvPr>
          <p:cNvSpPr/>
          <p:nvPr/>
        </p:nvSpPr>
        <p:spPr>
          <a:xfrm>
            <a:off x="6594258" y="1563688"/>
            <a:ext cx="20193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честно для себя решить надо ли тебе это …</a:t>
            </a:r>
            <a:b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или стоит продолжать писать код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66</a:t>
            </a:fld>
            <a:endParaRPr lang="ru-R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как не сойти с ума </a:t>
            </a:r>
            <a:r>
              <a:rPr lang="ru-RU" sz="4800" dirty="0" err="1">
                <a:solidFill>
                  <a:schemeClr val="bg1"/>
                </a:solidFill>
              </a:rPr>
              <a:t>тимлиду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8E35717-746F-1945-B362-38E8D7A35A9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A9F86B-EC2F-384B-83F5-B17567E57109}"/>
              </a:ext>
            </a:extLst>
          </p:cNvPr>
          <p:cNvSpPr txBox="1">
            <a:spLocks/>
          </p:cNvSpPr>
          <p:nvPr/>
        </p:nvSpPr>
        <p:spPr>
          <a:xfrm>
            <a:off x="318772" y="-130629"/>
            <a:ext cx="8229600" cy="123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</a:rPr>
              <a:t>вопросы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0883F-392B-CE44-82D6-E774AE98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/>
              <a:t>67</a:t>
            </a:fld>
            <a:endParaRPr lang="ru-RU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ECEF95-7C15-F240-8647-D8E3A8F444AF}"/>
              </a:ext>
            </a:extLst>
          </p:cNvPr>
          <p:cNvSpPr txBox="1">
            <a:spLocks/>
          </p:cNvSpPr>
          <p:nvPr/>
        </p:nvSpPr>
        <p:spPr>
          <a:xfrm>
            <a:off x="364210" y="3719275"/>
            <a:ext cx="7772400" cy="11251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err="1">
                <a:solidFill>
                  <a:srgbClr val="FFDD2F"/>
                </a:solidFill>
              </a:rPr>
              <a:t>mailto</a:t>
            </a:r>
            <a:r>
              <a:rPr lang="en-US" sz="1800" b="1" dirty="0">
                <a:solidFill>
                  <a:srgbClr val="FFDD2F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alexander.polomodov@gmail.com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FFDD2F"/>
                </a:solidFill>
              </a:rPr>
              <a:t>ask: </a:t>
            </a:r>
            <a:r>
              <a:rPr lang="en-US" sz="1800" dirty="0" err="1">
                <a:solidFill>
                  <a:schemeClr val="bg1"/>
                </a:solidFill>
              </a:rPr>
              <a:t>www.facebook.com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>
                <a:solidFill>
                  <a:schemeClr val="bg1"/>
                </a:solidFill>
              </a:rPr>
              <a:t>alexander.polomodov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35DC145-8468-0C49-A717-85788FEB83BF}"/>
              </a:ext>
            </a:extLst>
          </p:cNvPr>
          <p:cNvSpPr/>
          <p:nvPr/>
        </p:nvSpPr>
        <p:spPr>
          <a:xfrm>
            <a:off x="3730904" y="-288595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34383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148C1E21-36BD-DE41-AED4-C9C1D77006A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94888026-9F33-5745-9A6F-65AC746C0BE7}"/>
              </a:ext>
            </a:extLst>
          </p:cNvPr>
          <p:cNvSpPr/>
          <p:nvPr/>
        </p:nvSpPr>
        <p:spPr>
          <a:xfrm>
            <a:off x="0" y="-1"/>
            <a:ext cx="9144000" cy="1052817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DAE26668-BD2D-1F4A-B0A9-DF0257CB0730}"/>
              </a:ext>
            </a:extLst>
          </p:cNvPr>
          <p:cNvSpPr/>
          <p:nvPr/>
        </p:nvSpPr>
        <p:spPr>
          <a:xfrm>
            <a:off x="0" y="1030836"/>
            <a:ext cx="9144000" cy="1026072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78720264-2700-0642-8B95-CC2534C101C1}"/>
              </a:ext>
            </a:extLst>
          </p:cNvPr>
          <p:cNvSpPr/>
          <p:nvPr/>
        </p:nvSpPr>
        <p:spPr>
          <a:xfrm>
            <a:off x="0" y="2056908"/>
            <a:ext cx="9144000" cy="1026072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563DE918-9521-B541-8526-B82FD83E2A91}"/>
              </a:ext>
            </a:extLst>
          </p:cNvPr>
          <p:cNvSpPr/>
          <p:nvPr/>
        </p:nvSpPr>
        <p:spPr>
          <a:xfrm>
            <a:off x="0" y="3082980"/>
            <a:ext cx="9144000" cy="10260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AEA62EE-67AC-A043-B5ED-8418E9958A2F}"/>
              </a:ext>
            </a:extLst>
          </p:cNvPr>
          <p:cNvSpPr txBox="1">
            <a:spLocks/>
          </p:cNvSpPr>
          <p:nvPr/>
        </p:nvSpPr>
        <p:spPr>
          <a:xfrm>
            <a:off x="318772" y="-130629"/>
            <a:ext cx="8229600" cy="123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</a:rPr>
              <a:t>шаг 1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14AEFA52-C540-DA4F-B4F5-3F70188BAD42}"/>
              </a:ext>
            </a:extLst>
          </p:cNvPr>
          <p:cNvSpPr txBox="1">
            <a:spLocks/>
          </p:cNvSpPr>
          <p:nvPr/>
        </p:nvSpPr>
        <p:spPr>
          <a:xfrm>
            <a:off x="318772" y="862961"/>
            <a:ext cx="8229600" cy="123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</a:rPr>
              <a:t>шаг 2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925BDF78-F004-B246-A8DD-AC8862A69780}"/>
              </a:ext>
            </a:extLst>
          </p:cNvPr>
          <p:cNvSpPr txBox="1">
            <a:spLocks/>
          </p:cNvSpPr>
          <p:nvPr/>
        </p:nvSpPr>
        <p:spPr>
          <a:xfrm>
            <a:off x="318772" y="1877117"/>
            <a:ext cx="8229600" cy="123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</a:rPr>
              <a:t>шаг 3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69B88B9-B01F-BA4B-8F80-DBC180C5C121}"/>
              </a:ext>
            </a:extLst>
          </p:cNvPr>
          <p:cNvSpPr txBox="1">
            <a:spLocks/>
          </p:cNvSpPr>
          <p:nvPr/>
        </p:nvSpPr>
        <p:spPr>
          <a:xfrm>
            <a:off x="318772" y="2962830"/>
            <a:ext cx="8229600" cy="123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7200" dirty="0"/>
              <a:t>шаг 4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779021EE-DD33-AC4D-8B77-5338E14A4A49}"/>
              </a:ext>
            </a:extLst>
          </p:cNvPr>
          <p:cNvSpPr txBox="1">
            <a:spLocks/>
          </p:cNvSpPr>
          <p:nvPr/>
        </p:nvSpPr>
        <p:spPr>
          <a:xfrm>
            <a:off x="318772" y="3960342"/>
            <a:ext cx="8229600" cy="123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</a:rPr>
              <a:t>шаг 5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CAA2E9A1-E9BC-1845-8384-7D23F1C5D90A}"/>
              </a:ext>
            </a:extLst>
          </p:cNvPr>
          <p:cNvCxnSpPr/>
          <p:nvPr/>
        </p:nvCxnSpPr>
        <p:spPr>
          <a:xfrm>
            <a:off x="219456" y="4651803"/>
            <a:ext cx="2596896" cy="0"/>
          </a:xfrm>
          <a:prstGeom prst="line">
            <a:avLst/>
          </a:prstGeom>
          <a:ln w="57150" cap="rnd">
            <a:solidFill>
              <a:srgbClr val="75A3C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B96CF6A-7291-BA47-94C6-892F1FD5873C}"/>
              </a:ext>
            </a:extLst>
          </p:cNvPr>
          <p:cNvSpPr/>
          <p:nvPr/>
        </p:nvSpPr>
        <p:spPr>
          <a:xfrm>
            <a:off x="3252250" y="300455"/>
            <a:ext cx="1553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первые исправления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F52447B-1E2A-9F46-A20E-64AEF27D0E50}"/>
              </a:ext>
            </a:extLst>
          </p:cNvPr>
          <p:cNvSpPr/>
          <p:nvPr/>
        </p:nvSpPr>
        <p:spPr>
          <a:xfrm>
            <a:off x="3252250" y="1357095"/>
            <a:ext cx="192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масштабируемся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2EAE22-EEBF-8C40-A56B-336C0CD406E6}"/>
              </a:ext>
            </a:extLst>
          </p:cNvPr>
          <p:cNvSpPr/>
          <p:nvPr/>
        </p:nvSpPr>
        <p:spPr>
          <a:xfrm>
            <a:off x="5344160" y="1205184"/>
            <a:ext cx="3331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12 человек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деление на отдельные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команды по продуктам</a:t>
            </a:r>
            <a:endParaRPr lang="ru-RU" sz="1400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5DAEFF8-4F89-364E-BFBB-0ABB38F9080B}"/>
              </a:ext>
            </a:extLst>
          </p:cNvPr>
          <p:cNvSpPr/>
          <p:nvPr/>
        </p:nvSpPr>
        <p:spPr>
          <a:xfrm>
            <a:off x="3252250" y="2362757"/>
            <a:ext cx="192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оптимизируем работу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DB7CE45F-D289-AC42-A3C9-9AA2EA9A7616}"/>
              </a:ext>
            </a:extLst>
          </p:cNvPr>
          <p:cNvSpPr/>
          <p:nvPr/>
        </p:nvSpPr>
        <p:spPr>
          <a:xfrm>
            <a:off x="5344160" y="2287243"/>
            <a:ext cx="333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выделение общих инструментов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Появление релиз-менеджеров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34A13D1-2096-E340-B837-354628F6AEAD}"/>
              </a:ext>
            </a:extLst>
          </p:cNvPr>
          <p:cNvSpPr/>
          <p:nvPr/>
        </p:nvSpPr>
        <p:spPr>
          <a:xfrm>
            <a:off x="3252250" y="3378721"/>
            <a:ext cx="192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делегируем ответственность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79EC36B1-6095-AE48-8074-0EFB369960EB}"/>
              </a:ext>
            </a:extLst>
          </p:cNvPr>
          <p:cNvSpPr/>
          <p:nvPr/>
        </p:nvSpPr>
        <p:spPr>
          <a:xfrm>
            <a:off x="5344160" y="3206787"/>
            <a:ext cx="3331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/>
              <a:t>40 человек, 10 </a:t>
            </a:r>
            <a:r>
              <a:rPr lang="ru-RU" sz="1400" dirty="0" err="1"/>
              <a:t>тимлидов</a:t>
            </a:r>
            <a:endParaRPr lang="ru-RU" sz="1400" dirty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/>
              <a:t>отдельная </a:t>
            </a:r>
            <a:r>
              <a:rPr lang="en-US" sz="1400" dirty="0"/>
              <a:t>core-</a:t>
            </a:r>
            <a:r>
              <a:rPr lang="ru-RU" sz="1400" dirty="0"/>
              <a:t>команда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/>
              <a:t> измеримые процессы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20" name="Прямоугольник 61">
            <a:extLst>
              <a:ext uri="{FF2B5EF4-FFF2-40B4-BE49-F238E27FC236}">
                <a16:creationId xmlns:a16="http://schemas.microsoft.com/office/drawing/2014/main" id="{A531B89B-07CE-1949-B95E-E34E97D05004}"/>
              </a:ext>
            </a:extLst>
          </p:cNvPr>
          <p:cNvSpPr/>
          <p:nvPr/>
        </p:nvSpPr>
        <p:spPr>
          <a:xfrm>
            <a:off x="5344160" y="330459"/>
            <a:ext cx="333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отдельные релизы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общение через </a:t>
            </a:r>
            <a:r>
              <a:rPr lang="en-US" sz="1400" dirty="0">
                <a:solidFill>
                  <a:schemeClr val="bg1"/>
                </a:solidFill>
              </a:rPr>
              <a:t>project’</a:t>
            </a:r>
            <a:r>
              <a:rPr lang="ru-RU" sz="1400" dirty="0">
                <a:solidFill>
                  <a:schemeClr val="bg1"/>
                </a:solidFill>
              </a:rPr>
              <a:t>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464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94FC7A-BD20-BE4C-882F-6090947F3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7728A-AF02-4249-810C-FDA8B487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72" y="-130629"/>
            <a:ext cx="8229600" cy="1231501"/>
          </a:xfrm>
        </p:spPr>
        <p:txBody>
          <a:bodyPr/>
          <a:lstStyle/>
          <a:p>
            <a:r>
              <a:rPr lang="ru-RU" sz="7200" dirty="0">
                <a:solidFill>
                  <a:schemeClr val="bg1"/>
                </a:solidFill>
              </a:rPr>
              <a:t>шаг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B34-D9D6-0942-AA29-16910E2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7</a:t>
            </a:fld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AE83-7300-F344-AB2A-D651FCA050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4210" y="828232"/>
            <a:ext cx="7772400" cy="11255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i="1" dirty="0"/>
              <a:t>c</a:t>
            </a:r>
            <a:r>
              <a:rPr lang="ru-RU" i="1" dirty="0"/>
              <a:t> чего все начиналось</a:t>
            </a:r>
          </a:p>
        </p:txBody>
      </p:sp>
    </p:spTree>
    <p:extLst>
      <p:ext uri="{BB962C8B-B14F-4D97-AF65-F5344CB8AC3E}">
        <p14:creationId xmlns:p14="http://schemas.microsoft.com/office/powerpoint/2010/main" val="5655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32C7995-189D-0142-81DD-5AD1CD3F01F8}"/>
              </a:ext>
            </a:extLst>
          </p:cNvPr>
          <p:cNvSpPr/>
          <p:nvPr/>
        </p:nvSpPr>
        <p:spPr>
          <a:xfrm>
            <a:off x="0" y="1"/>
            <a:ext cx="9144000" cy="5143498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2325078-8D61-D445-9A91-1B0EBB9DD6FA}"/>
              </a:ext>
            </a:extLst>
          </p:cNvPr>
          <p:cNvSpPr/>
          <p:nvPr/>
        </p:nvSpPr>
        <p:spPr>
          <a:xfrm>
            <a:off x="-1822" y="1"/>
            <a:ext cx="4583360" cy="5143499"/>
          </a:xfrm>
          <a:prstGeom prst="roundRect">
            <a:avLst>
              <a:gd name="adj" fmla="val 0"/>
            </a:avLst>
          </a:prstGeom>
          <a:solidFill>
            <a:srgbClr val="75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05CD87A-D46D-4D40-8C92-A292E5876668}"/>
              </a:ext>
            </a:extLst>
          </p:cNvPr>
          <p:cNvSpPr/>
          <p:nvPr/>
        </p:nvSpPr>
        <p:spPr>
          <a:xfrm>
            <a:off x="4572000" y="0"/>
            <a:ext cx="4583360" cy="5143499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433F6-9843-514C-956B-DE33600637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82390" y="1303212"/>
            <a:ext cx="4583359" cy="439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организация кода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B30B17-6874-774A-A8CB-A8569ED1486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7108" y="1303212"/>
            <a:ext cx="4560641" cy="439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эксплуатация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706CF-8152-764D-A49C-AB0296CA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0" y="154084"/>
            <a:ext cx="8229600" cy="857250"/>
          </a:xfrm>
        </p:spPr>
        <p:txBody>
          <a:bodyPr/>
          <a:lstStyle/>
          <a:p>
            <a:r>
              <a:rPr lang="ru-RU" sz="4800" dirty="0">
                <a:solidFill>
                  <a:schemeClr val="bg1"/>
                </a:solidFill>
              </a:rPr>
              <a:t>архитектура фронта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9802323-BEFA-D54F-B95F-5A6F920DFEFA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0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4C3D38-6095-9F4C-8E43-F5F99F4F76C7}"/>
              </a:ext>
            </a:extLst>
          </p:cNvPr>
          <p:cNvSpPr/>
          <p:nvPr/>
        </p:nvSpPr>
        <p:spPr>
          <a:xfrm>
            <a:off x="4977108" y="1857652"/>
            <a:ext cx="37550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деплоим</a:t>
            </a:r>
            <a:r>
              <a:rPr lang="ru-RU" dirty="0">
                <a:solidFill>
                  <a:schemeClr val="bg1"/>
                </a:solidFill>
              </a:rPr>
              <a:t> общий код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общую инфраструктуру</a:t>
            </a:r>
          </a:p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обслуживаем им все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запросы для всех страниц</a:t>
            </a:r>
          </a:p>
          <a:p>
            <a:pPr marL="285750" indent="-285750">
              <a:spcAft>
                <a:spcPts val="1200"/>
              </a:spcAft>
              <a:buClr>
                <a:srgbClr val="FFDD2F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для релиза своих изменений надо закинуть код в общую ветку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D39EE4A-4BD6-BF4A-A67C-AA479B062DD9}"/>
              </a:ext>
            </a:extLst>
          </p:cNvPr>
          <p:cNvGrpSpPr/>
          <p:nvPr/>
        </p:nvGrpSpPr>
        <p:grpSpPr>
          <a:xfrm>
            <a:off x="468313" y="1743075"/>
            <a:ext cx="3479601" cy="692300"/>
            <a:chOff x="468313" y="1605280"/>
            <a:chExt cx="3479601" cy="692300"/>
          </a:xfrm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23B098A6-04BC-AA46-A72D-D0C016F739AE}"/>
                </a:ext>
              </a:extLst>
            </p:cNvPr>
            <p:cNvSpPr/>
            <p:nvPr/>
          </p:nvSpPr>
          <p:spPr>
            <a:xfrm>
              <a:off x="468313" y="1605280"/>
              <a:ext cx="3479601" cy="692300"/>
            </a:xfrm>
            <a:prstGeom prst="roundRect">
              <a:avLst>
                <a:gd name="adj" fmla="val 50000"/>
              </a:avLst>
            </a:prstGeom>
            <a:solidFill>
              <a:srgbClr val="3E475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641883C-B71B-5E4B-BF37-29C167412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217" y="1730040"/>
              <a:ext cx="442779" cy="44277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9AA5CF-2360-F545-804C-AE31C29CD17E}"/>
              </a:ext>
            </a:extLst>
          </p:cNvPr>
          <p:cNvGrpSpPr/>
          <p:nvPr/>
        </p:nvGrpSpPr>
        <p:grpSpPr>
          <a:xfrm>
            <a:off x="449238" y="2654549"/>
            <a:ext cx="3479601" cy="692300"/>
            <a:chOff x="449238" y="2456324"/>
            <a:chExt cx="3479601" cy="692300"/>
          </a:xfrm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FA4BDB26-8740-3049-997E-801EECE8A070}"/>
                </a:ext>
              </a:extLst>
            </p:cNvPr>
            <p:cNvSpPr/>
            <p:nvPr/>
          </p:nvSpPr>
          <p:spPr>
            <a:xfrm>
              <a:off x="449238" y="2456324"/>
              <a:ext cx="3479601" cy="692300"/>
            </a:xfrm>
            <a:prstGeom prst="roundRect">
              <a:avLst>
                <a:gd name="adj" fmla="val 50000"/>
              </a:avLst>
            </a:prstGeom>
            <a:solidFill>
              <a:srgbClr val="3E475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7B43C42-979D-E045-AC71-E7FCC363A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217" y="2598091"/>
              <a:ext cx="442779" cy="442779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2719018-88BA-7F42-B649-F2DBF2439D9B}"/>
              </a:ext>
            </a:extLst>
          </p:cNvPr>
          <p:cNvSpPr/>
          <p:nvPr/>
        </p:nvSpPr>
        <p:spPr>
          <a:xfrm>
            <a:off x="1367178" y="1777984"/>
            <a:ext cx="2043188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 err="1">
                <a:solidFill>
                  <a:schemeClr val="bg1"/>
                </a:solidFill>
              </a:rPr>
              <a:t>монорепозиторий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всех команд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296E83-4B67-534A-A359-62DF7609C6CB}"/>
              </a:ext>
            </a:extLst>
          </p:cNvPr>
          <p:cNvSpPr/>
          <p:nvPr/>
        </p:nvSpPr>
        <p:spPr>
          <a:xfrm>
            <a:off x="1367178" y="2784582"/>
            <a:ext cx="196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монолитный код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15C2595-15C4-0141-A849-4087878D831D}"/>
              </a:ext>
            </a:extLst>
          </p:cNvPr>
          <p:cNvGrpSpPr/>
          <p:nvPr/>
        </p:nvGrpSpPr>
        <p:grpSpPr>
          <a:xfrm>
            <a:off x="468314" y="3571908"/>
            <a:ext cx="2864379" cy="782732"/>
            <a:chOff x="468314" y="3296638"/>
            <a:chExt cx="2864379" cy="782732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EC812A71-89F9-7846-A4DD-D16C92A2104F}"/>
                </a:ext>
              </a:extLst>
            </p:cNvPr>
            <p:cNvGrpSpPr/>
            <p:nvPr/>
          </p:nvGrpSpPr>
          <p:grpSpPr>
            <a:xfrm>
              <a:off x="468314" y="3296638"/>
              <a:ext cx="782732" cy="782732"/>
              <a:chOff x="768135" y="3255696"/>
              <a:chExt cx="838415" cy="838415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A4232E4-6EA3-1E42-BA46-6D24BDF83F40}"/>
                  </a:ext>
                </a:extLst>
              </p:cNvPr>
              <p:cNvSpPr/>
              <p:nvPr/>
            </p:nvSpPr>
            <p:spPr>
              <a:xfrm>
                <a:off x="768135" y="3255696"/>
                <a:ext cx="838415" cy="83841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0D42863C-29C3-3C49-BC3F-D445BFA8128B}"/>
                  </a:ext>
                </a:extLst>
              </p:cNvPr>
              <p:cNvGrpSpPr/>
              <p:nvPr/>
            </p:nvGrpSpPr>
            <p:grpSpPr>
              <a:xfrm>
                <a:off x="838946" y="3362200"/>
                <a:ext cx="696792" cy="620198"/>
                <a:chOff x="859368" y="3348553"/>
                <a:chExt cx="696792" cy="620198"/>
              </a:xfrm>
            </p:grpSpPr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C3E57998-85AE-4C44-8BA4-1D67D3999FB8}"/>
                    </a:ext>
                  </a:extLst>
                </p:cNvPr>
                <p:cNvSpPr/>
                <p:nvPr/>
              </p:nvSpPr>
              <p:spPr>
                <a:xfrm>
                  <a:off x="859368" y="3348554"/>
                  <a:ext cx="465693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3846DFDE-EE8F-F645-A48A-4D52906CB547}"/>
                    </a:ext>
                  </a:extLst>
                </p:cNvPr>
                <p:cNvSpPr/>
                <p:nvPr/>
              </p:nvSpPr>
              <p:spPr>
                <a:xfrm>
                  <a:off x="859369" y="3583504"/>
                  <a:ext cx="173627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рямоугольник 27">
                  <a:extLst>
                    <a:ext uri="{FF2B5EF4-FFF2-40B4-BE49-F238E27FC236}">
                      <a16:creationId xmlns:a16="http://schemas.microsoft.com/office/drawing/2014/main" id="{2D948130-C611-554F-BA00-6E8D79BC6A59}"/>
                    </a:ext>
                  </a:extLst>
                </p:cNvPr>
                <p:cNvSpPr/>
                <p:nvPr/>
              </p:nvSpPr>
              <p:spPr>
                <a:xfrm>
                  <a:off x="859368" y="3818454"/>
                  <a:ext cx="465693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FF956BF4-401F-5848-9C32-0091CF230494}"/>
                    </a:ext>
                  </a:extLst>
                </p:cNvPr>
                <p:cNvSpPr/>
                <p:nvPr/>
              </p:nvSpPr>
              <p:spPr>
                <a:xfrm>
                  <a:off x="1141422" y="3583504"/>
                  <a:ext cx="173627" cy="15029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64E6ED54-444C-A946-9550-1207A02E64B5}"/>
                    </a:ext>
                  </a:extLst>
                </p:cNvPr>
                <p:cNvSpPr/>
                <p:nvPr/>
              </p:nvSpPr>
              <p:spPr>
                <a:xfrm>
                  <a:off x="1416294" y="3348553"/>
                  <a:ext cx="139866" cy="620198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01D5C5CB-3744-D345-B504-C4E36D733CE4}"/>
                </a:ext>
              </a:extLst>
            </p:cNvPr>
            <p:cNvSpPr/>
            <p:nvPr/>
          </p:nvSpPr>
          <p:spPr>
            <a:xfrm>
              <a:off x="1367178" y="3523476"/>
              <a:ext cx="19655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monolithic/layered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4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" grpId="0" build="p"/>
      <p:bldP spid="9" grpId="0" build="p"/>
      <p:bldP spid="1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7F51BFC3-E6D9-E04F-999B-00FD4E4E019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E47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0F4FF-046C-2345-B8A5-12F0A361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0" y="154738"/>
            <a:ext cx="8229600" cy="85725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структура команды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8EB1C-3E6B-9D48-B6A3-94C8B0EE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03B40E1-129A-D440-8332-00D39C76F09D}"/>
              </a:ext>
            </a:extLst>
          </p:cNvPr>
          <p:cNvSpPr txBox="1">
            <a:spLocks/>
          </p:cNvSpPr>
          <p:nvPr/>
        </p:nvSpPr>
        <p:spPr>
          <a:xfrm rot="5400000">
            <a:off x="8312563" y="359375"/>
            <a:ext cx="794411" cy="38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шаг 0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1476D8-8728-A140-8E96-F98DC66F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10" y="1662242"/>
            <a:ext cx="591585" cy="58204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584BCBE-1061-084F-9FC3-D2E0933B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676" y="1662242"/>
            <a:ext cx="591585" cy="5820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4F36621-A0A5-8F45-AA2D-9422063C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42" y="1662242"/>
            <a:ext cx="591585" cy="58204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4BD206-C9F5-4C44-8377-4C2EC311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408" y="1662242"/>
            <a:ext cx="591585" cy="58204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37E04F-BBF2-034C-922F-88D19145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274" y="1662242"/>
            <a:ext cx="591585" cy="582044"/>
          </a:xfrm>
          <a:prstGeom prst="rect">
            <a:avLst/>
          </a:prstGeom>
        </p:spPr>
      </p:pic>
      <p:sp>
        <p:nvSpPr>
          <p:cNvPr id="48" name="Content Placeholder 8">
            <a:extLst>
              <a:ext uri="{FF2B5EF4-FFF2-40B4-BE49-F238E27FC236}">
                <a16:creationId xmlns:a16="http://schemas.microsoft.com/office/drawing/2014/main" id="{6425BB99-B4DB-C14D-90C7-7CF75E367595}"/>
              </a:ext>
            </a:extLst>
          </p:cNvPr>
          <p:cNvSpPr txBox="1">
            <a:spLocks/>
          </p:cNvSpPr>
          <p:nvPr/>
        </p:nvSpPr>
        <p:spPr>
          <a:xfrm>
            <a:off x="1094476" y="1789386"/>
            <a:ext cx="121706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DD2F"/>
                </a:solidFill>
              </a:rPr>
              <a:t>customers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41265B3-FEBE-7E4F-B1E9-BEEF9ED0877C}"/>
              </a:ext>
            </a:extLst>
          </p:cNvPr>
          <p:cNvGrpSpPr/>
          <p:nvPr/>
        </p:nvGrpSpPr>
        <p:grpSpPr>
          <a:xfrm>
            <a:off x="4308718" y="3700522"/>
            <a:ext cx="1045039" cy="641386"/>
            <a:chOff x="4308718" y="3341279"/>
            <a:chExt cx="1045039" cy="64138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7039BC9-3696-4E4B-8882-36C4DACAC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8718" y="3342417"/>
              <a:ext cx="650744" cy="6402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5A7757D-DD14-9D47-8D62-5B83A88A2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3057" y="3341279"/>
              <a:ext cx="520700" cy="395346"/>
            </a:xfrm>
            <a:prstGeom prst="rect">
              <a:avLst/>
            </a:prstGeom>
          </p:spPr>
        </p:pic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FF53889-505C-4949-81AA-47454AB5C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933" y="3701660"/>
            <a:ext cx="650744" cy="64024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2C8D0A-713B-F849-BC67-F8124A4C1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247" y="3701660"/>
            <a:ext cx="650744" cy="64024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04A46D-A603-2D4A-86C7-03D29BDAB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718" y="2859993"/>
            <a:ext cx="650744" cy="640248"/>
          </a:xfrm>
          <a:prstGeom prst="rect">
            <a:avLst/>
          </a:prstGeom>
        </p:spPr>
      </p:pic>
      <p:sp>
        <p:nvSpPr>
          <p:cNvPr id="52" name="Content Placeholder 8">
            <a:extLst>
              <a:ext uri="{FF2B5EF4-FFF2-40B4-BE49-F238E27FC236}">
                <a16:creationId xmlns:a16="http://schemas.microsoft.com/office/drawing/2014/main" id="{6E543198-0A3B-BD4C-8CE6-9A1F7C789FA4}"/>
              </a:ext>
            </a:extLst>
          </p:cNvPr>
          <p:cNvSpPr txBox="1">
            <a:spLocks/>
          </p:cNvSpPr>
          <p:nvPr/>
        </p:nvSpPr>
        <p:spPr>
          <a:xfrm>
            <a:off x="4959462" y="3234550"/>
            <a:ext cx="1217069" cy="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lead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F059EC7-BCC5-B442-A4A7-40ADBEC639E6}"/>
              </a:ext>
            </a:extLst>
          </p:cNvPr>
          <p:cNvGrpSpPr/>
          <p:nvPr/>
        </p:nvGrpSpPr>
        <p:grpSpPr>
          <a:xfrm>
            <a:off x="2493398" y="1650449"/>
            <a:ext cx="1684504" cy="1593774"/>
            <a:chOff x="2493398" y="1291206"/>
            <a:chExt cx="1684504" cy="1593774"/>
          </a:xfrm>
        </p:grpSpPr>
        <p:cxnSp>
          <p:nvCxnSpPr>
            <p:cNvPr id="71" name="Соединительная линия уступом 70">
              <a:extLst>
                <a:ext uri="{FF2B5EF4-FFF2-40B4-BE49-F238E27FC236}">
                  <a16:creationId xmlns:a16="http://schemas.microsoft.com/office/drawing/2014/main" id="{DE8C9905-85AF-1C41-A16A-D9164678228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793602" y="1897966"/>
              <a:ext cx="1384300" cy="987014"/>
            </a:xfrm>
            <a:prstGeom prst="bentConnector2">
              <a:avLst/>
            </a:prstGeom>
            <a:ln w="19050" cap="rnd">
              <a:solidFill>
                <a:schemeClr val="bg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05DDC9E-ED0C-354D-A1E2-6541774D2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3398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8D76837-CAEC-8343-936C-000470EA268A}"/>
              </a:ext>
            </a:extLst>
          </p:cNvPr>
          <p:cNvGrpSpPr/>
          <p:nvPr/>
        </p:nvGrpSpPr>
        <p:grpSpPr>
          <a:xfrm>
            <a:off x="3406021" y="1650449"/>
            <a:ext cx="923210" cy="1327816"/>
            <a:chOff x="3406021" y="1291206"/>
            <a:chExt cx="923210" cy="1327816"/>
          </a:xfrm>
        </p:grpSpPr>
        <p:cxnSp>
          <p:nvCxnSpPr>
            <p:cNvPr id="37" name="Соединительная линия уступом 36">
              <a:extLst>
                <a:ext uri="{FF2B5EF4-FFF2-40B4-BE49-F238E27FC236}">
                  <a16:creationId xmlns:a16="http://schemas.microsoft.com/office/drawing/2014/main" id="{998E8C46-4077-1F42-8F00-61B58DCEB442}"/>
                </a:ext>
              </a:extLst>
            </p:cNvPr>
            <p:cNvCxnSpPr/>
            <p:nvPr/>
          </p:nvCxnSpPr>
          <p:spPr>
            <a:xfrm rot="16200000" flipV="1">
              <a:off x="3670172" y="1959964"/>
              <a:ext cx="705355" cy="612762"/>
            </a:xfrm>
            <a:prstGeom prst="bentConnector3">
              <a:avLst>
                <a:gd name="adj1" fmla="val -415"/>
              </a:avLst>
            </a:prstGeom>
            <a:ln w="19050" cap="rnd">
              <a:solidFill>
                <a:schemeClr val="bg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EAA2CB72-1D92-3340-BA8C-40C4526F4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6021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CF81A00-3550-6B4F-B7C7-356F1200198D}"/>
              </a:ext>
            </a:extLst>
          </p:cNvPr>
          <p:cNvGrpSpPr/>
          <p:nvPr/>
        </p:nvGrpSpPr>
        <p:grpSpPr>
          <a:xfrm>
            <a:off x="4335966" y="1650449"/>
            <a:ext cx="610668" cy="1090749"/>
            <a:chOff x="4335966" y="1291206"/>
            <a:chExt cx="610668" cy="1090749"/>
          </a:xfrm>
        </p:grpSpPr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B4EC16DE-2702-4C4A-B181-8338F9097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9334" y="1976988"/>
              <a:ext cx="0" cy="404967"/>
            </a:xfrm>
            <a:prstGeom prst="straightConnector1">
              <a:avLst/>
            </a:prstGeom>
            <a:ln w="19050" cap="rnd">
              <a:solidFill>
                <a:schemeClr val="bg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E96E1602-D738-4F4C-9B4C-E82B8186A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5966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7BBEAD8-379E-9040-8033-BCBDF13D8220}"/>
              </a:ext>
            </a:extLst>
          </p:cNvPr>
          <p:cNvGrpSpPr/>
          <p:nvPr/>
        </p:nvGrpSpPr>
        <p:grpSpPr>
          <a:xfrm>
            <a:off x="4894888" y="1650449"/>
            <a:ext cx="977435" cy="1327817"/>
            <a:chOff x="4894888" y="1291206"/>
            <a:chExt cx="977435" cy="1327817"/>
          </a:xfrm>
        </p:grpSpPr>
        <p:cxnSp>
          <p:nvCxnSpPr>
            <p:cNvPr id="72" name="Соединительная линия уступом 71">
              <a:extLst>
                <a:ext uri="{FF2B5EF4-FFF2-40B4-BE49-F238E27FC236}">
                  <a16:creationId xmlns:a16="http://schemas.microsoft.com/office/drawing/2014/main" id="{C8316323-D3D5-B046-9E87-4332A1BCBC4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848591" y="1959965"/>
              <a:ext cx="705355" cy="612762"/>
            </a:xfrm>
            <a:prstGeom prst="bentConnector3">
              <a:avLst>
                <a:gd name="adj1" fmla="val -415"/>
              </a:avLst>
            </a:prstGeom>
            <a:ln w="19050" cap="rnd">
              <a:solidFill>
                <a:schemeClr val="bg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CE4A526-9B95-B64E-B3E1-3A94A8853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1655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3E9569D-292D-7F4B-A1A4-0B6F1E952D5D}"/>
              </a:ext>
            </a:extLst>
          </p:cNvPr>
          <p:cNvGrpSpPr/>
          <p:nvPr/>
        </p:nvGrpSpPr>
        <p:grpSpPr>
          <a:xfrm>
            <a:off x="5120815" y="1650449"/>
            <a:ext cx="1671552" cy="1593775"/>
            <a:chOff x="5120815" y="1291206"/>
            <a:chExt cx="1671552" cy="1593775"/>
          </a:xfrm>
        </p:grpSpPr>
        <p:cxnSp>
          <p:nvCxnSpPr>
            <p:cNvPr id="73" name="Соединительная линия уступом 72">
              <a:extLst>
                <a:ext uri="{FF2B5EF4-FFF2-40B4-BE49-F238E27FC236}">
                  <a16:creationId xmlns:a16="http://schemas.microsoft.com/office/drawing/2014/main" id="{4C1F500E-3ACC-7747-B833-FB7B04CE784E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120815" y="1897967"/>
              <a:ext cx="1384300" cy="987014"/>
            </a:xfrm>
            <a:prstGeom prst="bentConnector2">
              <a:avLst/>
            </a:prstGeom>
            <a:ln w="19050" cap="rnd">
              <a:solidFill>
                <a:schemeClr val="bg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AA480F57-5250-E547-BE08-8337B910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1699" y="1291206"/>
              <a:ext cx="610668" cy="601127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9545CC91-3BED-D449-A13E-8DBA735B2DA2}"/>
              </a:ext>
            </a:extLst>
          </p:cNvPr>
          <p:cNvGrpSpPr/>
          <p:nvPr/>
        </p:nvGrpSpPr>
        <p:grpSpPr>
          <a:xfrm rot="16200000">
            <a:off x="765262" y="1507157"/>
            <a:ext cx="558574" cy="518898"/>
            <a:chOff x="3188825" y="914400"/>
            <a:chExt cx="558574" cy="518898"/>
          </a:xfrm>
        </p:grpSpPr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25DBF37B-66D1-854B-9285-AF96D143615C}"/>
                </a:ext>
              </a:extLst>
            </p:cNvPr>
            <p:cNvCxnSpPr/>
            <p:nvPr/>
          </p:nvCxnSpPr>
          <p:spPr>
            <a:xfrm flipV="1">
              <a:off x="3188825" y="914400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88A7543B-9A76-F142-87F5-0FA696DA58C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46072" y="1331971"/>
              <a:ext cx="0" cy="202654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C0DBDDF9-AC8F-514F-8AD7-747C19FFC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015" y="1034426"/>
              <a:ext cx="122411" cy="147118"/>
            </a:xfrm>
            <a:prstGeom prst="line">
              <a:avLst/>
            </a:prstGeom>
            <a:ln cap="rnd">
              <a:solidFill>
                <a:srgbClr val="FFDD2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5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sz="2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sz="2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sz="24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sz="24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11923</TotalTime>
  <Words>997</Words>
  <Application>Microsoft Macintosh PowerPoint</Application>
  <PresentationFormat>On-screen Show (16:9)</PresentationFormat>
  <Paragraphs>517</Paragraphs>
  <Slides>68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Lato</vt:lpstr>
      <vt:lpstr>Verdana</vt:lpstr>
      <vt:lpstr>Тема Office</vt:lpstr>
      <vt:lpstr>1_Тема Office</vt:lpstr>
      <vt:lpstr>2_Тема Office</vt:lpstr>
      <vt:lpstr>3_Тема Office</vt:lpstr>
      <vt:lpstr>4_Тема Office</vt:lpstr>
      <vt:lpstr>рост команды  на порядок</vt:lpstr>
      <vt:lpstr>привлечение tinkoff.ru</vt:lpstr>
      <vt:lpstr>технические цели</vt:lpstr>
      <vt:lpstr>PowerPoint Presentation</vt:lpstr>
      <vt:lpstr>PowerPoint Presentation</vt:lpstr>
      <vt:lpstr>PowerPoint Presentation</vt:lpstr>
      <vt:lpstr>шаг 0</vt:lpstr>
      <vt:lpstr>архитектура фронта</vt:lpstr>
      <vt:lpstr>структура команды</vt:lpstr>
      <vt:lpstr>обязанности тимлида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архитектура фронта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профессиональный рост разработчика</vt:lpstr>
      <vt:lpstr>PowerPoint Presentation</vt:lpstr>
      <vt:lpstr>PowerPoint Presentation</vt:lpstr>
      <vt:lpstr>проблема повторного использования  общих наработок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где нельзя терять</vt:lpstr>
      <vt:lpstr>объем функционала</vt:lpstr>
      <vt:lpstr>скорость выпуска</vt:lpstr>
      <vt:lpstr>качество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Microsoft Office User</dc:creator>
  <cp:lastModifiedBy>Microsoft Office User</cp:lastModifiedBy>
  <cp:revision>164</cp:revision>
  <cp:lastPrinted>2018-09-02T16:14:17Z</cp:lastPrinted>
  <dcterms:created xsi:type="dcterms:W3CDTF">2018-09-02T09:30:27Z</dcterms:created>
  <dcterms:modified xsi:type="dcterms:W3CDTF">2018-09-24T14:57:56Z</dcterms:modified>
</cp:coreProperties>
</file>