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463" r:id="rId3"/>
    <p:sldId id="341" r:id="rId4"/>
    <p:sldId id="371" r:id="rId5"/>
    <p:sldId id="462" r:id="rId6"/>
    <p:sldId id="450" r:id="rId7"/>
    <p:sldId id="452" r:id="rId8"/>
    <p:sldId id="517" r:id="rId9"/>
    <p:sldId id="509" r:id="rId10"/>
    <p:sldId id="538" r:id="rId11"/>
    <p:sldId id="537" r:id="rId12"/>
    <p:sldId id="520" r:id="rId13"/>
    <p:sldId id="522" r:id="rId14"/>
    <p:sldId id="523" r:id="rId15"/>
    <p:sldId id="524" r:id="rId16"/>
    <p:sldId id="525" r:id="rId17"/>
    <p:sldId id="527" r:id="rId18"/>
    <p:sldId id="528" r:id="rId19"/>
    <p:sldId id="536" r:id="rId20"/>
    <p:sldId id="498" r:id="rId21"/>
    <p:sldId id="539" r:id="rId22"/>
    <p:sldId id="418" r:id="rId23"/>
    <p:sldId id="530" r:id="rId24"/>
    <p:sldId id="443" r:id="rId25"/>
    <p:sldId id="390" r:id="rId26"/>
    <p:sldId id="531" r:id="rId27"/>
    <p:sldId id="532" r:id="rId28"/>
    <p:sldId id="257" r:id="rId29"/>
    <p:sldId id="510" r:id="rId30"/>
    <p:sldId id="499" r:id="rId31"/>
    <p:sldId id="470" r:id="rId32"/>
    <p:sldId id="479" r:id="rId33"/>
    <p:sldId id="533" r:id="rId34"/>
    <p:sldId id="534" r:id="rId35"/>
    <p:sldId id="506" r:id="rId36"/>
    <p:sldId id="535" r:id="rId37"/>
    <p:sldId id="540" r:id="rId38"/>
    <p:sldId id="541" r:id="rId39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7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3C8"/>
    <a:srgbClr val="FFDD2F"/>
    <a:srgbClr val="3E4757"/>
    <a:srgbClr val="9299A2"/>
    <a:srgbClr val="E2E2E2"/>
    <a:srgbClr val="A73D36"/>
    <a:srgbClr val="DA2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86418" autoAdjust="0"/>
  </p:normalViewPr>
  <p:slideViewPr>
    <p:cSldViewPr snapToGrid="0" snapToObjects="1">
      <p:cViewPr varScale="1">
        <p:scale>
          <a:sx n="144" d="100"/>
          <a:sy n="144" d="100"/>
        </p:scale>
        <p:origin x="336" y="184"/>
      </p:cViewPr>
      <p:guideLst>
        <p:guide orient="horz" pos="2867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54E7-7B3B-6447-87A7-6F61AFEB97DE}" type="datetime1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BEB8-9D51-0246-A912-359EB514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C2D7-9AF6-9F4F-BF22-AD1F2ADA7833}" type="datetime1">
              <a:rPr lang="ru-RU" smtClean="0"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B0306-77BC-DA46-90D6-686ADC46B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68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B%D0%B3%D0%BE%D1%80%D0%B8%D1%82%D0%B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KPI" TargetMode="External"/><Relationship Id="rId4" Type="http://schemas.openxmlformats.org/officeDocument/2006/relationships/hyperlink" Target="https://ru.wikipedia.org/wiki/%D0%9F%D0%BB%D0%B0%D0%BD%D0%B8%D1%80%D0%BE%D0%B2%D0%B0%D0%BD%D0%B8%D0%B5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14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53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9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ДВИЖКИ В КОРЕ, А ОСТАЛЬНЫЕ ЭТИМ ПОЛЬЗУЮТСЯ  -</a:t>
            </a:r>
            <a:r>
              <a:rPr lang="en-US" dirty="0"/>
              <a:t>&gt; </a:t>
            </a:r>
            <a:r>
              <a:rPr lang="ru-RU" dirty="0"/>
              <a:t>бритву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8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4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3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6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Возможно нужно упомянуть про наши мобильные истории -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=Fg23re4W6qI&amp;t=0s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24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11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7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Бритва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О́ккама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(иногда лезвие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Оккама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методологический принцип, получивший название от имени английского монаха-францисканца, философа-номиналиста Уильяма из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Оккама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(англ.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of Ockham;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лат.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Gulielmus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Occamus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Guillaume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d'Ockham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1285—1349).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7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Методология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PDCA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 собой простейший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Алгоритм"/>
              </a:rPr>
              <a:t>алгоритм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действий руководителя по управлению процессом и достижению его целей. Цикл управления начинается с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Планирование"/>
              </a:rPr>
              <a:t>планирования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/>
              <a:t>- </a:t>
            </a:r>
            <a:r>
              <a:rPr lang="ru-RU" dirty="0"/>
              <a:t>Планирование установление целей и процессов, необходимых для достижения целей, планирование работ по достижению целей процесса и удовлетворения потребителя, планирование выделения и распределения необходимых ресурсов.</a:t>
            </a:r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Выполнение выполнение запланированных работ.</a:t>
            </a:r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Проверка сбор информации и контроль результата на основе ключевых показателей эффективности (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KPI"/>
              </a:rPr>
              <a:t>KPI</a:t>
            </a:r>
            <a:r>
              <a:rPr lang="en-US" dirty="0"/>
              <a:t>), </a:t>
            </a:r>
            <a:r>
              <a:rPr lang="ru-RU" dirty="0"/>
              <a:t>получившегося в ходе выполнения процесса, выявление и анализ отклонений, установление причин отклонений.</a:t>
            </a:r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Воздействие (управление, корректировка) принятие мер по устранению причин отклонений от запланированного результата, изменения в планировании и распределении ресурсов.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6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«Организации, проектирующие системы, ограничены дизайном, который копирует структуру коммуникации в этой организации». </a:t>
            </a:r>
            <a:br>
              <a:rPr lang="ru-RU" dirty="0"/>
            </a:br>
            <a:r>
              <a:rPr lang="ru-RU" dirty="0"/>
              <a:t>Изречение, названное в честь программиста </a:t>
            </a:r>
            <a:r>
              <a:rPr lang="ru-RU" dirty="0" err="1"/>
              <a:t>Мелвина</a:t>
            </a:r>
            <a:r>
              <a:rPr lang="ru-RU" dirty="0"/>
              <a:t> </a:t>
            </a:r>
            <a:r>
              <a:rPr lang="ru-RU" dirty="0" err="1"/>
              <a:t>Конвея</a:t>
            </a:r>
            <a:r>
              <a:rPr lang="en-US" dirty="0"/>
              <a:t>, </a:t>
            </a:r>
            <a:r>
              <a:rPr lang="ru-RU" dirty="0"/>
              <a:t>выразившего идею в 1967 году.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2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ДВИЖКИ В КОРЕ, А ОСТАЛЬНЫЕ ЭТИМ ПОЛЬЗУЮТСЯ  -</a:t>
            </a:r>
            <a:r>
              <a:rPr lang="en-US" dirty="0"/>
              <a:t>&gt; </a:t>
            </a:r>
            <a:r>
              <a:rPr lang="ru-RU" dirty="0"/>
              <a:t>бритву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3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1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B0306-77BC-DA46-90D6-686ADC46B92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3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685800" y="1306158"/>
            <a:ext cx="7772400" cy="13042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79684"/>
            <a:ext cx="6400800" cy="615447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Фамилия (Компания)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B57D21-3BDF-490B-B881-CF5FF8C32942}"/>
              </a:ext>
            </a:extLst>
          </p:cNvPr>
          <p:cNvSpPr/>
          <p:nvPr userDrawn="1"/>
        </p:nvSpPr>
        <p:spPr>
          <a:xfrm>
            <a:off x="5074571" y="3564457"/>
            <a:ext cx="3636660" cy="1489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зображение 4" descr="2.png">
            <a:extLst>
              <a:ext uri="{FF2B5EF4-FFF2-40B4-BE49-F238E27FC236}">
                <a16:creationId xmlns:a16="http://schemas.microsoft.com/office/drawing/2014/main" id="{E19419C3-182E-4EB3-9338-03A9ADA6F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4" t="67202" r="4712" b="6254"/>
          <a:stretch/>
        </p:blipFill>
        <p:spPr>
          <a:xfrm>
            <a:off x="6721305" y="4183623"/>
            <a:ext cx="2227251" cy="796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2CD06D-E1A4-4E04-ADF3-0F5FB61D1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5801" y="4463079"/>
            <a:ext cx="1219318" cy="2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17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3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64210" y="10524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FEB601F-72D7-314C-B49F-2D7C961BC6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6217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5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2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9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9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640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9773854-696D-F441-909B-E2680A1F32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load.ru/moscow/2018/abstracts/395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ighload.ru/moscow/2018/abstracts/4320" TargetMode="External"/><Relationship Id="rId4" Type="http://schemas.openxmlformats.org/officeDocument/2006/relationships/hyperlink" Target="https://habr.com/company/tinkoff/blog/429054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799" y="952943"/>
            <a:ext cx="9805307" cy="1304200"/>
          </a:xfrm>
        </p:spPr>
        <p:txBody>
          <a:bodyPr>
            <a:normAutofit fontScale="90000"/>
          </a:bodyPr>
          <a:lstStyle/>
          <a:p>
            <a:pPr>
              <a:lnSpc>
                <a:spcPts val="5800"/>
              </a:lnSpc>
            </a:pPr>
            <a:r>
              <a:rPr lang="ru-RU" sz="6700" dirty="0"/>
              <a:t>привлечение </a:t>
            </a:r>
            <a:br>
              <a:rPr lang="en-US" sz="6700" dirty="0"/>
            </a:br>
            <a:r>
              <a:rPr lang="en-US" sz="6700" dirty="0"/>
              <a:t>tinkoff.ru</a:t>
            </a:r>
            <a:br>
              <a:rPr lang="en-US" sz="6700" dirty="0"/>
            </a:br>
            <a:endParaRPr lang="ru-RU" sz="2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09AB42-112C-4619-A55E-E0423629FF34}"/>
              </a:ext>
            </a:extLst>
          </p:cNvPr>
          <p:cNvSpPr/>
          <p:nvPr/>
        </p:nvSpPr>
        <p:spPr>
          <a:xfrm>
            <a:off x="713422" y="2161260"/>
            <a:ext cx="5573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 клика по баннеру до выдачи </a:t>
            </a:r>
            <a:br>
              <a:rPr lang="en-US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персонализированной страницы</a:t>
            </a:r>
          </a:p>
        </p:txBody>
      </p:sp>
      <p:sp>
        <p:nvSpPr>
          <p:cNvPr id="7" name="Подзаголовок 9">
            <a:extLst>
              <a:ext uri="{FF2B5EF4-FFF2-40B4-BE49-F238E27FC236}">
                <a16:creationId xmlns:a16="http://schemas.microsoft.com/office/drawing/2014/main" id="{F2816F75-5C1E-4294-8276-8B80B0CB950E}"/>
              </a:ext>
            </a:extLst>
          </p:cNvPr>
          <p:cNvSpPr txBox="1">
            <a:spLocks/>
          </p:cNvSpPr>
          <p:nvPr/>
        </p:nvSpPr>
        <p:spPr>
          <a:xfrm>
            <a:off x="1095068" y="3402547"/>
            <a:ext cx="2549426" cy="262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200" dirty="0">
                <a:solidFill>
                  <a:srgbClr val="A73D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Александр </a:t>
            </a:r>
            <a:r>
              <a:rPr lang="ru-RU" sz="1200" dirty="0" err="1">
                <a:solidFill>
                  <a:srgbClr val="A73D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Поломодов</a:t>
            </a:r>
            <a:endParaRPr lang="ru-RU" sz="1200" dirty="0">
              <a:solidFill>
                <a:srgbClr val="A73D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4CD920-D89E-4F3C-B37F-1E03E2E1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3402547"/>
            <a:ext cx="302905" cy="2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4">
            <a:extLst>
              <a:ext uri="{FF2B5EF4-FFF2-40B4-BE49-F238E27FC236}">
                <a16:creationId xmlns:a16="http://schemas.microsoft.com/office/drawing/2014/main" id="{C39F2720-FE5C-4406-836D-8124DE42623E}"/>
              </a:ext>
            </a:extLst>
          </p:cNvPr>
          <p:cNvSpPr/>
          <p:nvPr/>
        </p:nvSpPr>
        <p:spPr>
          <a:xfrm>
            <a:off x="-5521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468C1-8E8B-D446-AF1F-6485ED61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процесс привлечения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7F519-4DFC-2F46-BBF9-E35DC24C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E16833B-7E03-4EDC-9E7D-65772D16C3D8}"/>
              </a:ext>
            </a:extLst>
          </p:cNvPr>
          <p:cNvSpPr/>
          <p:nvPr/>
        </p:nvSpPr>
        <p:spPr>
          <a:xfrm>
            <a:off x="4566479" y="3537655"/>
            <a:ext cx="1205534" cy="1205534"/>
          </a:xfrm>
          <a:custGeom>
            <a:avLst/>
            <a:gdLst>
              <a:gd name="connsiteX0" fmla="*/ 0 w 1205534"/>
              <a:gd name="connsiteY0" fmla="*/ 0 h 1205534"/>
              <a:gd name="connsiteX1" fmla="*/ 1205534 w 1205534"/>
              <a:gd name="connsiteY1" fmla="*/ 0 h 1205534"/>
              <a:gd name="connsiteX2" fmla="*/ 1205534 w 1205534"/>
              <a:gd name="connsiteY2" fmla="*/ 1205534 h 1205534"/>
              <a:gd name="connsiteX3" fmla="*/ 0 w 1205534"/>
              <a:gd name="connsiteY3" fmla="*/ 1205534 h 1205534"/>
              <a:gd name="connsiteX4" fmla="*/ 0 w 1205534"/>
              <a:gd name="connsiteY4" fmla="*/ 0 h 120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534" h="1205534">
                <a:moveTo>
                  <a:pt x="0" y="0"/>
                </a:moveTo>
                <a:lnTo>
                  <a:pt x="1205534" y="0"/>
                </a:lnTo>
                <a:lnTo>
                  <a:pt x="1205534" y="1205534"/>
                </a:lnTo>
                <a:lnTo>
                  <a:pt x="0" y="12055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</a:rPr>
              <a:t>аналитика </a:t>
            </a:r>
            <a:br>
              <a:rPr lang="ru-RU" sz="1600" b="1" kern="1200" dirty="0">
                <a:solidFill>
                  <a:schemeClr val="bg1"/>
                </a:solidFill>
              </a:rPr>
            </a:br>
            <a:r>
              <a:rPr lang="ru-RU" sz="1600" b="1" kern="1200" dirty="0">
                <a:solidFill>
                  <a:schemeClr val="bg1"/>
                </a:solidFill>
              </a:rPr>
              <a:t>и трекинг</a:t>
            </a:r>
            <a:endParaRPr lang="en-US" sz="1600" b="1" kern="1200" dirty="0">
              <a:solidFill>
                <a:schemeClr val="bg1"/>
              </a:solidFill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DCBA8BED-2A73-4798-B638-6BC4E8DE636B}"/>
              </a:ext>
            </a:extLst>
          </p:cNvPr>
          <p:cNvSpPr/>
          <p:nvPr/>
        </p:nvSpPr>
        <p:spPr>
          <a:xfrm>
            <a:off x="2664724" y="3537655"/>
            <a:ext cx="1205534" cy="1205534"/>
          </a:xfrm>
          <a:custGeom>
            <a:avLst/>
            <a:gdLst>
              <a:gd name="connsiteX0" fmla="*/ 0 w 1205534"/>
              <a:gd name="connsiteY0" fmla="*/ 0 h 1205534"/>
              <a:gd name="connsiteX1" fmla="*/ 1205534 w 1205534"/>
              <a:gd name="connsiteY1" fmla="*/ 0 h 1205534"/>
              <a:gd name="connsiteX2" fmla="*/ 1205534 w 1205534"/>
              <a:gd name="connsiteY2" fmla="*/ 1205534 h 1205534"/>
              <a:gd name="connsiteX3" fmla="*/ 0 w 1205534"/>
              <a:gd name="connsiteY3" fmla="*/ 1205534 h 1205534"/>
              <a:gd name="connsiteX4" fmla="*/ 0 w 1205534"/>
              <a:gd name="connsiteY4" fmla="*/ 0 h 120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534" h="1205534">
                <a:moveTo>
                  <a:pt x="0" y="0"/>
                </a:moveTo>
                <a:lnTo>
                  <a:pt x="1205534" y="0"/>
                </a:lnTo>
                <a:lnTo>
                  <a:pt x="1205534" y="1205534"/>
                </a:lnTo>
                <a:lnTo>
                  <a:pt x="0" y="12055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 err="1">
                <a:solidFill>
                  <a:schemeClr val="bg1"/>
                </a:solidFill>
              </a:rPr>
              <a:t>корректир</a:t>
            </a:r>
            <a:r>
              <a:rPr lang="ru-RU" sz="1600" b="1" kern="1200" dirty="0">
                <a:solidFill>
                  <a:schemeClr val="bg1"/>
                </a:solidFill>
              </a:rPr>
              <a:t>. действие</a:t>
            </a:r>
            <a:endParaRPr lang="en-US" sz="1600" b="1" kern="1200" dirty="0">
              <a:solidFill>
                <a:schemeClr val="bg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69788F34-BEA1-4523-A972-F3145015D8BF}"/>
              </a:ext>
            </a:extLst>
          </p:cNvPr>
          <p:cNvSpPr/>
          <p:nvPr/>
        </p:nvSpPr>
        <p:spPr>
          <a:xfrm>
            <a:off x="2688066" y="1380992"/>
            <a:ext cx="1490751" cy="1205534"/>
          </a:xfrm>
          <a:custGeom>
            <a:avLst/>
            <a:gdLst>
              <a:gd name="connsiteX0" fmla="*/ 0 w 1490751"/>
              <a:gd name="connsiteY0" fmla="*/ 0 h 1205534"/>
              <a:gd name="connsiteX1" fmla="*/ 1490751 w 1490751"/>
              <a:gd name="connsiteY1" fmla="*/ 0 h 1205534"/>
              <a:gd name="connsiteX2" fmla="*/ 1490751 w 1490751"/>
              <a:gd name="connsiteY2" fmla="*/ 1205534 h 1205534"/>
              <a:gd name="connsiteX3" fmla="*/ 0 w 1490751"/>
              <a:gd name="connsiteY3" fmla="*/ 1205534 h 1205534"/>
              <a:gd name="connsiteX4" fmla="*/ 0 w 1490751"/>
              <a:gd name="connsiteY4" fmla="*/ 0 h 120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751" h="1205534">
                <a:moveTo>
                  <a:pt x="0" y="0"/>
                </a:moveTo>
                <a:lnTo>
                  <a:pt x="1490751" y="0"/>
                </a:lnTo>
                <a:lnTo>
                  <a:pt x="1490751" y="1205534"/>
                </a:lnTo>
                <a:lnTo>
                  <a:pt x="0" y="12055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</a:rPr>
              <a:t>привлечение клиента</a:t>
            </a:r>
            <a:endParaRPr lang="en-US" sz="1600" b="1" kern="1200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B2FEB97C-1FC2-2844-AF1D-B43F64C37EB7}"/>
              </a:ext>
            </a:extLst>
          </p:cNvPr>
          <p:cNvSpPr/>
          <p:nvPr/>
        </p:nvSpPr>
        <p:spPr>
          <a:xfrm>
            <a:off x="576263" y="922917"/>
            <a:ext cx="2039926" cy="2039926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создание рекламных кампаний </a:t>
            </a:r>
            <a:b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нужных </a:t>
            </a:r>
            <a:b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каналах привлечения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971E8C6-AB2D-7B48-A98B-A1CDE9E86652}"/>
              </a:ext>
            </a:extLst>
          </p:cNvPr>
          <p:cNvSpPr/>
          <p:nvPr/>
        </p:nvSpPr>
        <p:spPr>
          <a:xfrm>
            <a:off x="5683181" y="611386"/>
            <a:ext cx="2700000" cy="2700000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быстрое и гибкое управление контентом: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безрелизное</a:t>
            </a:r>
            <a:r>
              <a:rPr lang="ru-RU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создание страниц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тесты </a:t>
            </a:r>
            <a:r>
              <a:rPr lang="en-US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(a/b, split, multivariant)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персонализации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9ADB353-1E6C-214E-A163-059BD9A5B18C}"/>
              </a:ext>
            </a:extLst>
          </p:cNvPr>
          <p:cNvSpPr/>
          <p:nvPr/>
        </p:nvSpPr>
        <p:spPr>
          <a:xfrm>
            <a:off x="5793805" y="3408972"/>
            <a:ext cx="1394369" cy="1393383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умение оценить эффект своих действий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E000CBC-983F-284C-8E62-8053C385DEB9}"/>
              </a:ext>
            </a:extLst>
          </p:cNvPr>
          <p:cNvSpPr/>
          <p:nvPr/>
        </p:nvSpPr>
        <p:spPr>
          <a:xfrm>
            <a:off x="901236" y="3145350"/>
            <a:ext cx="1663688" cy="1663688"/>
          </a:xfrm>
          <a:prstGeom prst="ellipse">
            <a:avLst/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помощь </a:t>
            </a:r>
            <a:b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принятии управленческих решений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79AE43-B286-4232-ACD7-3E92DA45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604" y="114633"/>
            <a:ext cx="652909" cy="615656"/>
          </a:xfrm>
          <a:prstGeom prst="rect">
            <a:avLst/>
          </a:prstGeom>
        </p:spPr>
      </p:pic>
      <p:sp>
        <p:nvSpPr>
          <p:cNvPr id="21" name="Дуга 20">
            <a:extLst>
              <a:ext uri="{FF2B5EF4-FFF2-40B4-BE49-F238E27FC236}">
                <a16:creationId xmlns:a16="http://schemas.microsoft.com/office/drawing/2014/main" id="{1A04965C-241B-4E0B-8FF5-B73B3F716761}"/>
              </a:ext>
            </a:extLst>
          </p:cNvPr>
          <p:cNvSpPr/>
          <p:nvPr/>
        </p:nvSpPr>
        <p:spPr>
          <a:xfrm rot="13500000">
            <a:off x="2625617" y="2035051"/>
            <a:ext cx="2123118" cy="2123118"/>
          </a:xfrm>
          <a:prstGeom prst="arc">
            <a:avLst/>
          </a:prstGeom>
          <a:ln cap="rnd">
            <a:solidFill>
              <a:schemeClr val="bg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50D195A6-EA56-4CAC-8A94-14F6B871BA3F}"/>
              </a:ext>
            </a:extLst>
          </p:cNvPr>
          <p:cNvSpPr/>
          <p:nvPr/>
        </p:nvSpPr>
        <p:spPr>
          <a:xfrm rot="2700000">
            <a:off x="3215266" y="2035050"/>
            <a:ext cx="2123118" cy="2123118"/>
          </a:xfrm>
          <a:prstGeom prst="arc">
            <a:avLst/>
          </a:prstGeom>
          <a:ln cap="rnd">
            <a:solidFill>
              <a:schemeClr val="bg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>
            <a:extLst>
              <a:ext uri="{FF2B5EF4-FFF2-40B4-BE49-F238E27FC236}">
                <a16:creationId xmlns:a16="http://schemas.microsoft.com/office/drawing/2014/main" id="{C13EEB4E-16AD-4AE5-864A-EFEF7178CBA8}"/>
              </a:ext>
            </a:extLst>
          </p:cNvPr>
          <p:cNvSpPr/>
          <p:nvPr/>
        </p:nvSpPr>
        <p:spPr>
          <a:xfrm rot="18900000">
            <a:off x="3290465" y="1416965"/>
            <a:ext cx="1478311" cy="1478311"/>
          </a:xfrm>
          <a:prstGeom prst="arc">
            <a:avLst/>
          </a:prstGeom>
          <a:ln cap="rnd">
            <a:solidFill>
              <a:schemeClr val="bg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5381A3DD-B55D-43E3-94B4-8D338F9794C1}"/>
              </a:ext>
            </a:extLst>
          </p:cNvPr>
          <p:cNvSpPr/>
          <p:nvPr/>
        </p:nvSpPr>
        <p:spPr>
          <a:xfrm rot="8100000">
            <a:off x="3290466" y="3185289"/>
            <a:ext cx="1478311" cy="1478311"/>
          </a:xfrm>
          <a:prstGeom prst="arc">
            <a:avLst/>
          </a:prstGeom>
          <a:ln cap="rnd">
            <a:solidFill>
              <a:schemeClr val="bg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0B6FA340-5BBE-4BB6-A48A-E125D13A97E2}"/>
              </a:ext>
            </a:extLst>
          </p:cNvPr>
          <p:cNvSpPr/>
          <p:nvPr/>
        </p:nvSpPr>
        <p:spPr>
          <a:xfrm>
            <a:off x="4566479" y="1358619"/>
            <a:ext cx="1548846" cy="1205534"/>
          </a:xfrm>
          <a:custGeom>
            <a:avLst/>
            <a:gdLst>
              <a:gd name="connsiteX0" fmla="*/ 0 w 1548846"/>
              <a:gd name="connsiteY0" fmla="*/ 0 h 1205534"/>
              <a:gd name="connsiteX1" fmla="*/ 1548846 w 1548846"/>
              <a:gd name="connsiteY1" fmla="*/ 0 h 1205534"/>
              <a:gd name="connsiteX2" fmla="*/ 1548846 w 1548846"/>
              <a:gd name="connsiteY2" fmla="*/ 1205534 h 1205534"/>
              <a:gd name="connsiteX3" fmla="*/ 0 w 1548846"/>
              <a:gd name="connsiteY3" fmla="*/ 1205534 h 1205534"/>
              <a:gd name="connsiteX4" fmla="*/ 0 w 1548846"/>
              <a:gd name="connsiteY4" fmla="*/ 0 h 120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46" h="1205534">
                <a:moveTo>
                  <a:pt x="0" y="0"/>
                </a:moveTo>
                <a:lnTo>
                  <a:pt x="1548846" y="0"/>
                </a:lnTo>
                <a:lnTo>
                  <a:pt x="1548846" y="1205534"/>
                </a:lnTo>
                <a:lnTo>
                  <a:pt x="0" y="12055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</a:rPr>
              <a:t>обслуживание клиента</a:t>
            </a:r>
            <a:endParaRPr lang="en-US" sz="16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7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5CCD4962-BCC1-8348-8BAF-7F7E41A96A2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A1463-6218-C841-AD4D-E05C27E8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941BD5B-E19C-854F-B7B8-BF27881BC234}"/>
              </a:ext>
            </a:extLst>
          </p:cNvPr>
          <p:cNvSpPr txBox="1">
            <a:spLocks/>
          </p:cNvSpPr>
          <p:nvPr/>
        </p:nvSpPr>
        <p:spPr>
          <a:xfrm>
            <a:off x="364210" y="2650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ru-RU" sz="4800" dirty="0">
                <a:solidFill>
                  <a:schemeClr val="bg1"/>
                </a:solidFill>
              </a:rPr>
              <a:t>сильная матрица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8D4E732-A5F6-1D44-9B3E-7D6925660F74}"/>
              </a:ext>
            </a:extLst>
          </p:cNvPr>
          <p:cNvSpPr/>
          <p:nvPr/>
        </p:nvSpPr>
        <p:spPr>
          <a:xfrm>
            <a:off x="1" y="1928252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82FD3BFD-C01C-ED48-BDFB-38003175274A}"/>
              </a:ext>
            </a:extLst>
          </p:cNvPr>
          <p:cNvSpPr/>
          <p:nvPr/>
        </p:nvSpPr>
        <p:spPr>
          <a:xfrm>
            <a:off x="-1" y="3006141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71CF93C9-3138-CC49-A114-63C38FA33E31}"/>
              </a:ext>
            </a:extLst>
          </p:cNvPr>
          <p:cNvSpPr/>
          <p:nvPr/>
        </p:nvSpPr>
        <p:spPr>
          <a:xfrm>
            <a:off x="1" y="4068114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AD5870A-8413-CB46-90FA-0C744D7B363D}"/>
              </a:ext>
            </a:extLst>
          </p:cNvPr>
          <p:cNvSpPr txBox="1"/>
          <p:nvPr/>
        </p:nvSpPr>
        <p:spPr>
          <a:xfrm>
            <a:off x="3320678" y="1453737"/>
            <a:ext cx="110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javascript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479376-39FC-CE42-92D9-FBF632058E59}"/>
              </a:ext>
            </a:extLst>
          </p:cNvPr>
          <p:cNvSpPr txBox="1"/>
          <p:nvPr/>
        </p:nvSpPr>
        <p:spPr>
          <a:xfrm>
            <a:off x="4481067" y="1453737"/>
            <a:ext cx="65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scala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9D72414-9F4D-9F41-940A-60BF37AB25E2}"/>
              </a:ext>
            </a:extLst>
          </p:cNvPr>
          <p:cNvSpPr txBox="1"/>
          <p:nvPr/>
        </p:nvSpPr>
        <p:spPr>
          <a:xfrm>
            <a:off x="6851016" y="145373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неразб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DD8C0D7-2D4D-1F48-B1F1-565685CA554A}"/>
              </a:ext>
            </a:extLst>
          </p:cNvPr>
          <p:cNvSpPr txBox="1"/>
          <p:nvPr/>
        </p:nvSpPr>
        <p:spPr>
          <a:xfrm>
            <a:off x="600672" y="3617088"/>
            <a:ext cx="1572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rtb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53F8D96-1EF6-0E47-AF0D-85D657D9CA71}"/>
              </a:ext>
            </a:extLst>
          </p:cNvPr>
          <p:cNvSpPr txBox="1"/>
          <p:nvPr/>
        </p:nvSpPr>
        <p:spPr>
          <a:xfrm>
            <a:off x="600670" y="2561803"/>
            <a:ext cx="339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неавторизованный фронт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ABFCAD1-EBF2-7F41-B31F-75D75E0DF157}"/>
              </a:ext>
            </a:extLst>
          </p:cNvPr>
          <p:cNvSpPr txBox="1"/>
          <p:nvPr/>
        </p:nvSpPr>
        <p:spPr>
          <a:xfrm>
            <a:off x="600671" y="2014341"/>
            <a:ext cx="3689114" cy="33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/>
              <a:t>автоматизация маркетинга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A2CB89-8DBB-7943-8BB5-DC33507E43CC}"/>
              </a:ext>
            </a:extLst>
          </p:cNvPr>
          <p:cNvSpPr txBox="1"/>
          <p:nvPr/>
        </p:nvSpPr>
        <p:spPr>
          <a:xfrm>
            <a:off x="600671" y="3088937"/>
            <a:ext cx="298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CMS </a:t>
            </a:r>
            <a:r>
              <a:rPr lang="ru-RU" sz="1600" b="1" dirty="0"/>
              <a:t>и контент сервисы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30910FE-58A2-124B-B341-A3066C7DEECB}"/>
              </a:ext>
            </a:extLst>
          </p:cNvPr>
          <p:cNvSpPr txBox="1"/>
          <p:nvPr/>
        </p:nvSpPr>
        <p:spPr>
          <a:xfrm>
            <a:off x="600671" y="4150910"/>
            <a:ext cx="121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…</a:t>
            </a:r>
            <a:endParaRPr lang="ru-RU" sz="16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2BD9B1-A38B-114C-A8CF-CD12CFFC545B}"/>
              </a:ext>
            </a:extLst>
          </p:cNvPr>
          <p:cNvSpPr txBox="1"/>
          <p:nvPr/>
        </p:nvSpPr>
        <p:spPr>
          <a:xfrm>
            <a:off x="5613989" y="145373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неразб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3487CC4C-B274-CD4E-9DE6-B908679065D0}"/>
              </a:ext>
            </a:extLst>
          </p:cNvPr>
          <p:cNvSpPr/>
          <p:nvPr/>
        </p:nvSpPr>
        <p:spPr>
          <a:xfrm>
            <a:off x="0" y="1395270"/>
            <a:ext cx="2607719" cy="5349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623A33-1905-3B45-9986-69FB3B9F8F9E}"/>
              </a:ext>
            </a:extLst>
          </p:cNvPr>
          <p:cNvSpPr txBox="1"/>
          <p:nvPr/>
        </p:nvSpPr>
        <p:spPr>
          <a:xfrm>
            <a:off x="131549" y="1597311"/>
            <a:ext cx="144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бизнес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7887066-6B84-5343-9986-29713A03EE7B}"/>
              </a:ext>
            </a:extLst>
          </p:cNvPr>
          <p:cNvSpPr txBox="1"/>
          <p:nvPr/>
        </p:nvSpPr>
        <p:spPr>
          <a:xfrm>
            <a:off x="1566440" y="1425945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IT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BC43847-38DC-D242-A0AD-90B775C7F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41" y="2568250"/>
            <a:ext cx="314876" cy="31487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08857F36-BA8E-CF46-93A5-E636945C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68" y="2568250"/>
            <a:ext cx="314876" cy="31487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90F2CA0-A95E-FB48-9358-3E785B27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18" y="3644316"/>
            <a:ext cx="314876" cy="31487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D7B3FE1-302E-944B-9B4F-FA402F80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68" y="3644316"/>
            <a:ext cx="314876" cy="31487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55FE15A-8E1A-DB46-BA9F-53F13FBF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60" y="3100421"/>
            <a:ext cx="346364" cy="34636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ADC0E89-EE0E-0C46-BEF7-B44614CB7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397" y="3100421"/>
            <a:ext cx="346364" cy="34636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83D69E8-1CCD-F842-9760-F661716CE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424" y="3100421"/>
            <a:ext cx="346364" cy="3463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7963FB-140D-4748-97C5-4A7B36693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104" y="3644316"/>
            <a:ext cx="314876" cy="314876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EC6A45CF-8A5B-AA48-A120-CB57F1175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104" y="2568250"/>
            <a:ext cx="314876" cy="3148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F983CFD-32BB-4736-AC03-E745F9C5434E}"/>
              </a:ext>
            </a:extLst>
          </p:cNvPr>
          <p:cNvSpPr txBox="1"/>
          <p:nvPr/>
        </p:nvSpPr>
        <p:spPr>
          <a:xfrm>
            <a:off x="8245542" y="145373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EE6063C-FB0F-4C1D-86DE-07BAC3CFD7F7}"/>
              </a:ext>
            </a:extLst>
          </p:cNvPr>
          <p:cNvCxnSpPr/>
          <p:nvPr/>
        </p:nvCxnSpPr>
        <p:spPr>
          <a:xfrm>
            <a:off x="3446360" y="1395270"/>
            <a:ext cx="5004913" cy="0"/>
          </a:xfrm>
          <a:prstGeom prst="straightConnector1">
            <a:avLst/>
          </a:prstGeom>
          <a:ln w="15875">
            <a:solidFill>
              <a:srgbClr val="FFDD2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73643AC-FF4F-477F-BB03-45F7BB509FDA}"/>
              </a:ext>
            </a:extLst>
          </p:cNvPr>
          <p:cNvSpPr txBox="1"/>
          <p:nvPr/>
        </p:nvSpPr>
        <p:spPr>
          <a:xfrm>
            <a:off x="4845437" y="1015956"/>
            <a:ext cx="2206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функциональные 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val="1165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105" grpId="0"/>
      <p:bldP spid="106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61" grpId="0" animBg="1"/>
      <p:bldP spid="108" grpId="0"/>
      <p:bldP spid="107" grpId="0"/>
      <p:bldP spid="40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724049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6000" b="1" dirty="0"/>
              <a:t>применение принципов</a:t>
            </a:r>
          </a:p>
        </p:txBody>
      </p:sp>
    </p:spTree>
    <p:extLst>
      <p:ext uri="{BB962C8B-B14F-4D97-AF65-F5344CB8AC3E}">
        <p14:creationId xmlns:p14="http://schemas.microsoft.com/office/powerpoint/2010/main" val="364637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275014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ts val="6000"/>
              </a:lnSpc>
              <a:buNone/>
            </a:pPr>
            <a:r>
              <a:rPr lang="en-US" sz="6000" b="1" dirty="0">
                <a:solidFill>
                  <a:srgbClr val="FFDD2F"/>
                </a:solidFill>
              </a:rPr>
              <a:t>performance marketing </a:t>
            </a:r>
            <a:br>
              <a:rPr lang="en-US" sz="6000" b="1" dirty="0">
                <a:solidFill>
                  <a:srgbClr val="FFDD2F"/>
                </a:solidFill>
              </a:rPr>
            </a:br>
            <a:r>
              <a:rPr lang="en-US" sz="6000" b="1" dirty="0">
                <a:solidFill>
                  <a:srgbClr val="FFDD2F"/>
                </a:solidFill>
              </a:rPr>
              <a:t>in web</a:t>
            </a:r>
          </a:p>
        </p:txBody>
      </p:sp>
    </p:spTree>
    <p:extLst>
      <p:ext uri="{BB962C8B-B14F-4D97-AF65-F5344CB8AC3E}">
        <p14:creationId xmlns:p14="http://schemas.microsoft.com/office/powerpoint/2010/main" val="24883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EB691B7-DC9F-ED46-8302-484A4C92A23B}"/>
              </a:ext>
            </a:extLst>
          </p:cNvPr>
          <p:cNvSpPr/>
          <p:nvPr/>
        </p:nvSpPr>
        <p:spPr>
          <a:xfrm>
            <a:off x="0" y="-1"/>
            <a:ext cx="9144000" cy="5143307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2B91845-A2C7-A84F-81CE-EE1821ACD99D}"/>
              </a:ext>
            </a:extLst>
          </p:cNvPr>
          <p:cNvSpPr/>
          <p:nvPr/>
        </p:nvSpPr>
        <p:spPr>
          <a:xfrm>
            <a:off x="6842446" y="0"/>
            <a:ext cx="2301554" cy="5143307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19EC7F1-AFBA-784E-9690-046331E49F9F}"/>
              </a:ext>
            </a:extLst>
          </p:cNvPr>
          <p:cNvSpPr/>
          <p:nvPr/>
        </p:nvSpPr>
        <p:spPr>
          <a:xfrm>
            <a:off x="-1" y="-1080"/>
            <a:ext cx="2289843" cy="514438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543B747-19F2-EE4B-90C4-30174629E24F}"/>
              </a:ext>
            </a:extLst>
          </p:cNvPr>
          <p:cNvSpPr/>
          <p:nvPr/>
        </p:nvSpPr>
        <p:spPr>
          <a:xfrm>
            <a:off x="2275512" y="-886"/>
            <a:ext cx="2289843" cy="5144386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E242317C-D01C-504D-8318-33415F2926A3}"/>
              </a:ext>
            </a:extLst>
          </p:cNvPr>
          <p:cNvSpPr/>
          <p:nvPr/>
        </p:nvSpPr>
        <p:spPr>
          <a:xfrm>
            <a:off x="4557692" y="-888"/>
            <a:ext cx="2289843" cy="5144387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AF626-B3A5-DD4E-A530-E7CB2D32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0" y="133570"/>
            <a:ext cx="8229600" cy="85725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контекст - задачи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17D7D2F-423F-1D46-99B2-22F02200BA53}"/>
              </a:ext>
            </a:extLst>
          </p:cNvPr>
          <p:cNvGrpSpPr/>
          <p:nvPr/>
        </p:nvGrpSpPr>
        <p:grpSpPr>
          <a:xfrm>
            <a:off x="376086" y="1919445"/>
            <a:ext cx="1885141" cy="2547698"/>
            <a:chOff x="376086" y="1919445"/>
            <a:chExt cx="1885141" cy="254769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20B0BF-63A6-C34A-A611-9E72DC96FC33}"/>
                </a:ext>
              </a:extLst>
            </p:cNvPr>
            <p:cNvSpPr/>
            <p:nvPr/>
          </p:nvSpPr>
          <p:spPr>
            <a:xfrm>
              <a:off x="376086" y="2712817"/>
              <a:ext cx="188514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создание рекламных кампаний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- </a:t>
              </a:r>
              <a:r>
                <a:rPr lang="ru-RU" b="1" dirty="0">
                  <a:solidFill>
                    <a:schemeClr val="bg1"/>
                  </a:solidFill>
                </a:rPr>
                <a:t>контекст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- </a:t>
              </a:r>
              <a:r>
                <a:rPr lang="ru-RU" b="1" dirty="0">
                  <a:solidFill>
                    <a:schemeClr val="bg1"/>
                  </a:solidFill>
                </a:rPr>
                <a:t>сети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- </a:t>
              </a:r>
              <a:r>
                <a:rPr lang="ru-RU" b="1" dirty="0" err="1">
                  <a:solidFill>
                    <a:schemeClr val="bg1"/>
                  </a:solidFill>
                </a:rPr>
                <a:t>таргетинг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B5762E8-3D57-CA4A-8650-90C7D29AC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13" y="1919445"/>
              <a:ext cx="442779" cy="442779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0DBE5A-651D-684C-8F98-673993AF032F}"/>
              </a:ext>
            </a:extLst>
          </p:cNvPr>
          <p:cNvGrpSpPr/>
          <p:nvPr/>
        </p:nvGrpSpPr>
        <p:grpSpPr>
          <a:xfrm>
            <a:off x="4767356" y="1919445"/>
            <a:ext cx="2186600" cy="1993701"/>
            <a:chOff x="4767356" y="1919445"/>
            <a:chExt cx="2186600" cy="199370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E514AE0-92BD-D843-A2DE-F8940B1091A0}"/>
                </a:ext>
              </a:extLst>
            </p:cNvPr>
            <p:cNvSpPr/>
            <p:nvPr/>
          </p:nvSpPr>
          <p:spPr>
            <a:xfrm>
              <a:off x="4767356" y="2712817"/>
              <a:ext cx="218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масштабирование эффективных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b="1" dirty="0">
                  <a:solidFill>
                    <a:schemeClr val="bg1"/>
                  </a:solidFill>
                </a:rPr>
                <a:t>и отключение неэффективных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AF74F39-4370-7B4B-AFAA-44AAB2DC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3704" y="1919445"/>
              <a:ext cx="442779" cy="442779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FEC89C0-8F2F-ED4D-B4FC-A8F2B7C47E67}"/>
              </a:ext>
            </a:extLst>
          </p:cNvPr>
          <p:cNvGrpSpPr/>
          <p:nvPr/>
        </p:nvGrpSpPr>
        <p:grpSpPr>
          <a:xfrm>
            <a:off x="2651150" y="1919857"/>
            <a:ext cx="1794117" cy="1439291"/>
            <a:chOff x="2651150" y="1919857"/>
            <a:chExt cx="1794117" cy="143929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3EBF9C8-3FC2-514B-AA3B-071E25830E49}"/>
                </a:ext>
              </a:extLst>
            </p:cNvPr>
            <p:cNvSpPr/>
            <p:nvPr/>
          </p:nvSpPr>
          <p:spPr>
            <a:xfrm>
              <a:off x="2651150" y="2712817"/>
              <a:ext cx="1794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анализ их эффективности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5DBA78E-AC48-9F48-A60D-DEA8194D2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5850" y="1919857"/>
              <a:ext cx="442779" cy="442779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81EB9CF-FBBE-D848-96C4-82C910D300D6}"/>
              </a:ext>
            </a:extLst>
          </p:cNvPr>
          <p:cNvGrpSpPr/>
          <p:nvPr/>
        </p:nvGrpSpPr>
        <p:grpSpPr>
          <a:xfrm>
            <a:off x="7222211" y="1918560"/>
            <a:ext cx="1809364" cy="1440588"/>
            <a:chOff x="7222211" y="1918560"/>
            <a:chExt cx="1809364" cy="1440588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BCE5ADF-DFE8-034F-B948-5347EAF91577}"/>
                </a:ext>
              </a:extLst>
            </p:cNvPr>
            <p:cNvSpPr/>
            <p:nvPr/>
          </p:nvSpPr>
          <p:spPr>
            <a:xfrm>
              <a:off x="7222211" y="2712817"/>
              <a:ext cx="18093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расширение 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ru-RU" b="1" dirty="0">
                  <a:solidFill>
                    <a:schemeClr val="bg1"/>
                  </a:solidFill>
                </a:rPr>
                <a:t>и оптимизация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8AC0D41-EF57-A64E-B4CA-E8B62728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3542" y="1918560"/>
              <a:ext cx="442779" cy="442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3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AE1F5ADF-0FAA-4AAC-A37A-845B3C6A46F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8723F-D8F4-D246-9CBB-50633D22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контекст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ru-RU" b="1" dirty="0">
                <a:solidFill>
                  <a:schemeClr val="bg1"/>
                </a:solidFill>
              </a:rPr>
              <a:t>бизнес-процесс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C47C3-DBCE-E84E-99E1-AF79B43E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83BEB6-A97E-426A-AF04-E538D816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693" y="205979"/>
            <a:ext cx="1012107" cy="9543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509949-4B6E-47E9-887B-78CA16D9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039" y="3126520"/>
            <a:ext cx="484638" cy="4768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7622B4-C7A9-4B97-B639-555C6C605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47" y="3360304"/>
            <a:ext cx="594987" cy="5853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3B4E92-F613-4040-A780-88309F62B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321" y="3126520"/>
            <a:ext cx="484638" cy="476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BFE673-B66E-4179-A4EB-8596E305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562" y="3683663"/>
            <a:ext cx="484638" cy="47682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466A6C-6531-4054-9787-57C8D1AE07CC}"/>
              </a:ext>
            </a:extLst>
          </p:cNvPr>
          <p:cNvSpPr/>
          <p:nvPr/>
        </p:nvSpPr>
        <p:spPr>
          <a:xfrm>
            <a:off x="6581393" y="4270666"/>
            <a:ext cx="21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пользователи поисковых систем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AC4C356-B7D4-4EA9-A3E3-F7FE5FC708AC}"/>
              </a:ext>
            </a:extLst>
          </p:cNvPr>
          <p:cNvSpPr/>
          <p:nvPr/>
        </p:nvSpPr>
        <p:spPr>
          <a:xfrm>
            <a:off x="-110352" y="3945696"/>
            <a:ext cx="21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контекст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специалист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A5AEEB-1908-4322-B3AC-424C8CA2D8C8}"/>
              </a:ext>
            </a:extLst>
          </p:cNvPr>
          <p:cNvGrpSpPr/>
          <p:nvPr/>
        </p:nvGrpSpPr>
        <p:grpSpPr>
          <a:xfrm>
            <a:off x="820045" y="1098471"/>
            <a:ext cx="1488699" cy="1488699"/>
            <a:chOff x="1222695" y="2214982"/>
            <a:chExt cx="2378670" cy="2378671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93A90D8-921A-4118-A2C6-E3B1BCFCEAEE}"/>
                </a:ext>
              </a:extLst>
            </p:cNvPr>
            <p:cNvSpPr/>
            <p:nvPr/>
          </p:nvSpPr>
          <p:spPr>
            <a:xfrm>
              <a:off x="1222695" y="2214982"/>
              <a:ext cx="2378670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3592B12-A1A8-49FC-888B-30703165012C}"/>
                </a:ext>
              </a:extLst>
            </p:cNvPr>
            <p:cNvSpPr/>
            <p:nvPr/>
          </p:nvSpPr>
          <p:spPr>
            <a:xfrm>
              <a:off x="1406158" y="2814191"/>
              <a:ext cx="2011743" cy="1180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создание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рекламных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кампаний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E3C69C9C-8619-4A0A-AF2D-332C7204EBE5}"/>
              </a:ext>
            </a:extLst>
          </p:cNvPr>
          <p:cNvSpPr/>
          <p:nvPr/>
        </p:nvSpPr>
        <p:spPr>
          <a:xfrm>
            <a:off x="2502131" y="1900231"/>
            <a:ext cx="1373877" cy="13738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8500958-7615-48B1-8382-A2F50D2972CF}"/>
              </a:ext>
            </a:extLst>
          </p:cNvPr>
          <p:cNvSpPr/>
          <p:nvPr/>
        </p:nvSpPr>
        <p:spPr>
          <a:xfrm>
            <a:off x="2502131" y="3393386"/>
            <a:ext cx="1373877" cy="13738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7ABE444-B3F5-4364-9052-BE8CEFE3015F}"/>
              </a:ext>
            </a:extLst>
          </p:cNvPr>
          <p:cNvGrpSpPr/>
          <p:nvPr/>
        </p:nvGrpSpPr>
        <p:grpSpPr>
          <a:xfrm>
            <a:off x="5487217" y="1292415"/>
            <a:ext cx="1488699" cy="1488699"/>
            <a:chOff x="1222695" y="2214982"/>
            <a:chExt cx="2378671" cy="237867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DD0D38B-B891-429B-9D7E-B85C76A81315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7F37F49-5307-43C3-B6B8-1E75BA9746A0}"/>
                </a:ext>
              </a:extLst>
            </p:cNvPr>
            <p:cNvSpPr/>
            <p:nvPr/>
          </p:nvSpPr>
          <p:spPr>
            <a:xfrm>
              <a:off x="1406158" y="2814191"/>
              <a:ext cx="2011743" cy="1180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показ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контекстной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рекламы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30" name="Соединительная линия уступом 174">
            <a:extLst>
              <a:ext uri="{FF2B5EF4-FFF2-40B4-BE49-F238E27FC236}">
                <a16:creationId xmlns:a16="http://schemas.microsoft.com/office/drawing/2014/main" id="{35D21385-D2C0-4DE9-9BFC-C073C43DF99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1295400" y="3803073"/>
            <a:ext cx="1206731" cy="277252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174">
            <a:extLst>
              <a:ext uri="{FF2B5EF4-FFF2-40B4-BE49-F238E27FC236}">
                <a16:creationId xmlns:a16="http://schemas.microsoft.com/office/drawing/2014/main" id="{E86B34D8-EEC0-453E-9B86-70F2A0E98483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295400" y="2587170"/>
            <a:ext cx="1206731" cy="1065830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174">
            <a:extLst>
              <a:ext uri="{FF2B5EF4-FFF2-40B4-BE49-F238E27FC236}">
                <a16:creationId xmlns:a16="http://schemas.microsoft.com/office/drawing/2014/main" id="{E67D8507-7BC9-445F-922B-2B4697F6A18C}"/>
              </a:ext>
            </a:extLst>
          </p:cNvPr>
          <p:cNvCxnSpPr>
            <a:cxnSpLocks/>
          </p:cNvCxnSpPr>
          <p:nvPr/>
        </p:nvCxnSpPr>
        <p:spPr>
          <a:xfrm flipV="1">
            <a:off x="3876008" y="3603341"/>
            <a:ext cx="3145031" cy="512072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174">
            <a:extLst>
              <a:ext uri="{FF2B5EF4-FFF2-40B4-BE49-F238E27FC236}">
                <a16:creationId xmlns:a16="http://schemas.microsoft.com/office/drawing/2014/main" id="{FD8C7C80-E466-48F4-BBFD-DD7A4F96965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876008" y="2574744"/>
            <a:ext cx="3145031" cy="790187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1F7053D-2230-49C8-B7F4-74DAF469F785}"/>
              </a:ext>
            </a:extLst>
          </p:cNvPr>
          <p:cNvGrpSpPr/>
          <p:nvPr/>
        </p:nvGrpSpPr>
        <p:grpSpPr>
          <a:xfrm>
            <a:off x="6144975" y="2781114"/>
            <a:ext cx="173182" cy="612272"/>
            <a:chOff x="6116782" y="2781114"/>
            <a:chExt cx="173182" cy="612272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1502DA9F-1069-47A1-8C82-41BAA11C5BBF}"/>
                </a:ext>
              </a:extLst>
            </p:cNvPr>
            <p:cNvCxnSpPr/>
            <p:nvPr/>
          </p:nvCxnSpPr>
          <p:spPr>
            <a:xfrm>
              <a:off x="6116782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0F588541-7C6D-44CD-AC02-D38407F93188}"/>
                </a:ext>
              </a:extLst>
            </p:cNvPr>
            <p:cNvCxnSpPr/>
            <p:nvPr/>
          </p:nvCxnSpPr>
          <p:spPr>
            <a:xfrm>
              <a:off x="6289964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7332954-BC0C-4D40-BDC3-8B6C6436C693}"/>
              </a:ext>
            </a:extLst>
          </p:cNvPr>
          <p:cNvGrpSpPr/>
          <p:nvPr/>
        </p:nvGrpSpPr>
        <p:grpSpPr>
          <a:xfrm>
            <a:off x="1460679" y="2581520"/>
            <a:ext cx="173182" cy="1071480"/>
            <a:chOff x="6116782" y="2781114"/>
            <a:chExt cx="173182" cy="612272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0D88EB28-08A2-4BDC-BBDB-FF75A87D8454}"/>
                </a:ext>
              </a:extLst>
            </p:cNvPr>
            <p:cNvCxnSpPr/>
            <p:nvPr/>
          </p:nvCxnSpPr>
          <p:spPr>
            <a:xfrm>
              <a:off x="6116782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53566438-B522-46B7-B8CF-457152657A6B}"/>
                </a:ext>
              </a:extLst>
            </p:cNvPr>
            <p:cNvCxnSpPr/>
            <p:nvPr/>
          </p:nvCxnSpPr>
          <p:spPr>
            <a:xfrm>
              <a:off x="6289964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00C8033-59B7-41C6-BB99-01A9D5C23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317" y="3311625"/>
            <a:ext cx="1542005" cy="154200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32A3545-884D-423C-B07B-B16183BB3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311" y="2394169"/>
            <a:ext cx="1227516" cy="3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1C3B79EB-E390-4C06-9C13-AF14DF0A6BA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8723F-D8F4-D246-9CBB-50633D22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контекст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ru-RU" b="1" dirty="0">
                <a:solidFill>
                  <a:schemeClr val="bg1"/>
                </a:solidFill>
              </a:rPr>
              <a:t>бизнес-процесс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C47C3-DBCE-E84E-99E1-AF79B43E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762D2-5749-449A-860C-09345DFE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693" y="205979"/>
            <a:ext cx="1012107" cy="9543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865000-E639-4C9B-B462-36ED9816D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8" y="3442751"/>
            <a:ext cx="594987" cy="58539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F37CB7-DB6A-42F1-A476-5338C6151FA8}"/>
              </a:ext>
            </a:extLst>
          </p:cNvPr>
          <p:cNvSpPr/>
          <p:nvPr/>
        </p:nvSpPr>
        <p:spPr>
          <a:xfrm>
            <a:off x="-145011" y="4028143"/>
            <a:ext cx="2186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b="1" dirty="0">
                <a:solidFill>
                  <a:schemeClr val="bg1"/>
                </a:solidFill>
              </a:rPr>
              <a:t>контекст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специалист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84583F-B148-47F1-BD96-BED8A64C9256}"/>
              </a:ext>
            </a:extLst>
          </p:cNvPr>
          <p:cNvGrpSpPr/>
          <p:nvPr/>
        </p:nvGrpSpPr>
        <p:grpSpPr>
          <a:xfrm>
            <a:off x="530846" y="1000773"/>
            <a:ext cx="1295695" cy="1295695"/>
            <a:chOff x="1222695" y="2214982"/>
            <a:chExt cx="2378670" cy="237867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B8693974-3E6E-4D3C-B0C1-141E01243CC4}"/>
                </a:ext>
              </a:extLst>
            </p:cNvPr>
            <p:cNvSpPr/>
            <p:nvPr/>
          </p:nvSpPr>
          <p:spPr>
            <a:xfrm>
              <a:off x="1222695" y="2214982"/>
              <a:ext cx="2378670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25ED495-11E7-45AB-A753-28A758AFA8AB}"/>
                </a:ext>
              </a:extLst>
            </p:cNvPr>
            <p:cNvSpPr/>
            <p:nvPr/>
          </p:nvSpPr>
          <p:spPr>
            <a:xfrm>
              <a:off x="1406158" y="2715614"/>
              <a:ext cx="2011744" cy="1180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создание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рекламных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кампаний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id="{EAC5C9D2-D437-4E41-86FE-885B71145042}"/>
              </a:ext>
            </a:extLst>
          </p:cNvPr>
          <p:cNvSpPr/>
          <p:nvPr/>
        </p:nvSpPr>
        <p:spPr>
          <a:xfrm>
            <a:off x="2000998" y="1512456"/>
            <a:ext cx="1176251" cy="11762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062EDA7-3216-44ED-A83F-0249617599A2}"/>
              </a:ext>
            </a:extLst>
          </p:cNvPr>
          <p:cNvSpPr/>
          <p:nvPr/>
        </p:nvSpPr>
        <p:spPr>
          <a:xfrm>
            <a:off x="2000998" y="2746284"/>
            <a:ext cx="1176251" cy="11762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7A67574-7EBD-4ADE-B8F5-1C0DBFC1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84" y="2688707"/>
            <a:ext cx="1320195" cy="13201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0EFC0BD-741C-473B-8E06-D5787D092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178" y="1910374"/>
            <a:ext cx="1050943" cy="304073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D6B0A10-938D-4C5E-BA81-F1C910EA8262}"/>
              </a:ext>
            </a:extLst>
          </p:cNvPr>
          <p:cNvGrpSpPr/>
          <p:nvPr/>
        </p:nvGrpSpPr>
        <p:grpSpPr>
          <a:xfrm>
            <a:off x="2076306" y="3962331"/>
            <a:ext cx="1002070" cy="936166"/>
            <a:chOff x="2076306" y="3962331"/>
            <a:chExt cx="1002070" cy="93616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A3B3354-27D6-4941-8D88-D20354722763}"/>
                </a:ext>
              </a:extLst>
            </p:cNvPr>
            <p:cNvSpPr/>
            <p:nvPr/>
          </p:nvSpPr>
          <p:spPr>
            <a:xfrm>
              <a:off x="2117710" y="3962331"/>
              <a:ext cx="936166" cy="936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A17663B-0C8E-46CB-AA48-B25B3D92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2581" y="4090491"/>
              <a:ext cx="277752" cy="351589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60D6A8D-A004-4C97-8056-F68DCB6EC77B}"/>
                </a:ext>
              </a:extLst>
            </p:cNvPr>
            <p:cNvSpPr/>
            <p:nvPr/>
          </p:nvSpPr>
          <p:spPr>
            <a:xfrm>
              <a:off x="2076306" y="4523669"/>
              <a:ext cx="100207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err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Metabase</a:t>
              </a:r>
              <a:endParaRPr lang="en-US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2AF4A48-003C-48FD-B69E-FA47C15D051A}"/>
              </a:ext>
            </a:extLst>
          </p:cNvPr>
          <p:cNvGrpSpPr/>
          <p:nvPr/>
        </p:nvGrpSpPr>
        <p:grpSpPr>
          <a:xfrm>
            <a:off x="4344805" y="1896070"/>
            <a:ext cx="1766410" cy="1282178"/>
            <a:chOff x="3607629" y="1934613"/>
            <a:chExt cx="1766410" cy="1282178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195362B-AD4E-4E1C-BDCD-2673DAC6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6193" y="1934613"/>
              <a:ext cx="391507" cy="38519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EBEA97B-C716-4EA3-A0EF-20B5D1C9A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8475" y="1934613"/>
              <a:ext cx="391507" cy="38519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CDFEEB2-0DF6-46F9-9A2C-5A0F20E32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30716" y="2380579"/>
              <a:ext cx="391507" cy="385192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1407692-85C9-4DF3-AF9F-EC95D421C015}"/>
                </a:ext>
              </a:extLst>
            </p:cNvPr>
            <p:cNvSpPr/>
            <p:nvPr/>
          </p:nvSpPr>
          <p:spPr>
            <a:xfrm>
              <a:off x="3607629" y="2791033"/>
              <a:ext cx="176641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пользователи поисковых систем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36D843D-404F-4528-9DBD-C7A57606F796}"/>
              </a:ext>
            </a:extLst>
          </p:cNvPr>
          <p:cNvGrpSpPr/>
          <p:nvPr/>
        </p:nvGrpSpPr>
        <p:grpSpPr>
          <a:xfrm>
            <a:off x="3401609" y="1098471"/>
            <a:ext cx="1295695" cy="1295695"/>
            <a:chOff x="1222695" y="2214982"/>
            <a:chExt cx="2378670" cy="2378671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B8DA304-9AEF-4D4D-A020-A7B471FC805A}"/>
                </a:ext>
              </a:extLst>
            </p:cNvPr>
            <p:cNvSpPr/>
            <p:nvPr/>
          </p:nvSpPr>
          <p:spPr>
            <a:xfrm>
              <a:off x="1222695" y="2214982"/>
              <a:ext cx="2378670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CD611C0-5885-444F-8D49-48528892F599}"/>
                </a:ext>
              </a:extLst>
            </p:cNvPr>
            <p:cNvSpPr/>
            <p:nvPr/>
          </p:nvSpPr>
          <p:spPr>
            <a:xfrm>
              <a:off x="1292631" y="2715614"/>
              <a:ext cx="2238795" cy="1356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показ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контекстной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рекламы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B26F78B-7016-4C72-BE04-7FD70E805661}"/>
              </a:ext>
            </a:extLst>
          </p:cNvPr>
          <p:cNvGrpSpPr/>
          <p:nvPr/>
        </p:nvGrpSpPr>
        <p:grpSpPr>
          <a:xfrm>
            <a:off x="5961914" y="1098471"/>
            <a:ext cx="1295695" cy="1295695"/>
            <a:chOff x="1222695" y="2214982"/>
            <a:chExt cx="2378670" cy="2378671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AADBEE0-FB57-468A-9F07-638F94680749}"/>
                </a:ext>
              </a:extLst>
            </p:cNvPr>
            <p:cNvSpPr/>
            <p:nvPr/>
          </p:nvSpPr>
          <p:spPr>
            <a:xfrm>
              <a:off x="1222695" y="2214982"/>
              <a:ext cx="2378670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368BFA1C-4604-478E-A48B-FE862FEA7358}"/>
                </a:ext>
              </a:extLst>
            </p:cNvPr>
            <p:cNvSpPr/>
            <p:nvPr/>
          </p:nvSpPr>
          <p:spPr>
            <a:xfrm>
              <a:off x="1292631" y="2571944"/>
              <a:ext cx="2238795" cy="1751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получение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данных 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о показах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рекламы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Овал 33">
            <a:extLst>
              <a:ext uri="{FF2B5EF4-FFF2-40B4-BE49-F238E27FC236}">
                <a16:creationId xmlns:a16="http://schemas.microsoft.com/office/drawing/2014/main" id="{951A6C4A-E2A5-48AF-973B-42D7718B2FC6}"/>
              </a:ext>
            </a:extLst>
          </p:cNvPr>
          <p:cNvSpPr/>
          <p:nvPr/>
        </p:nvSpPr>
        <p:spPr>
          <a:xfrm>
            <a:off x="7371757" y="1531697"/>
            <a:ext cx="1176251" cy="11762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5DC211D-F8AB-443C-A8DD-C8257F20BD36}"/>
              </a:ext>
            </a:extLst>
          </p:cNvPr>
          <p:cNvSpPr/>
          <p:nvPr/>
        </p:nvSpPr>
        <p:spPr>
          <a:xfrm>
            <a:off x="7371757" y="2765525"/>
            <a:ext cx="1176251" cy="11762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2FC2E83-6632-4CB1-82E0-754E25A79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43" y="2602340"/>
            <a:ext cx="1320195" cy="132019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07C9589-AE00-4C64-934C-031B38EFE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937" y="1929615"/>
            <a:ext cx="1050943" cy="304073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B757762-AC81-41B0-AEE6-3CE2C127CD76}"/>
              </a:ext>
            </a:extLst>
          </p:cNvPr>
          <p:cNvGrpSpPr/>
          <p:nvPr/>
        </p:nvGrpSpPr>
        <p:grpSpPr>
          <a:xfrm>
            <a:off x="5246739" y="3139670"/>
            <a:ext cx="1019612" cy="1019612"/>
            <a:chOff x="1078003" y="1688517"/>
            <a:chExt cx="2378670" cy="2378671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20B6A1F-B601-431C-B84F-49298A153A0A}"/>
                </a:ext>
              </a:extLst>
            </p:cNvPr>
            <p:cNvSpPr/>
            <p:nvPr/>
          </p:nvSpPr>
          <p:spPr>
            <a:xfrm>
              <a:off x="1078003" y="1688517"/>
              <a:ext cx="2378670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FB13006-B707-4BAC-B167-604C76FB2A38}"/>
                </a:ext>
              </a:extLst>
            </p:cNvPr>
            <p:cNvSpPr/>
            <p:nvPr/>
          </p:nvSpPr>
          <p:spPr>
            <a:xfrm>
              <a:off x="1147939" y="2251854"/>
              <a:ext cx="2238795" cy="1220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создание</a:t>
              </a:r>
              <a:b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витрин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2AC849D-89BC-4432-84C9-F8C8F94DD3CE}"/>
              </a:ext>
            </a:extLst>
          </p:cNvPr>
          <p:cNvGrpSpPr/>
          <p:nvPr/>
        </p:nvGrpSpPr>
        <p:grpSpPr>
          <a:xfrm>
            <a:off x="6633196" y="3970684"/>
            <a:ext cx="1019612" cy="1019612"/>
            <a:chOff x="1078003" y="1688517"/>
            <a:chExt cx="2378670" cy="2378671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3DE675C-CABE-402B-A31A-69778DC95920}"/>
                </a:ext>
              </a:extLst>
            </p:cNvPr>
            <p:cNvSpPr/>
            <p:nvPr/>
          </p:nvSpPr>
          <p:spPr>
            <a:xfrm>
              <a:off x="1078003" y="1688517"/>
              <a:ext cx="2378670" cy="2378671"/>
            </a:xfrm>
            <a:prstGeom prst="ellipse">
              <a:avLst/>
            </a:prstGeom>
            <a:solidFill>
              <a:srgbClr val="75A3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6D4036B4-5ACE-4A06-8475-A98D71D37048}"/>
                </a:ext>
              </a:extLst>
            </p:cNvPr>
            <p:cNvSpPr/>
            <p:nvPr/>
          </p:nvSpPr>
          <p:spPr>
            <a:xfrm>
              <a:off x="1147939" y="2456812"/>
              <a:ext cx="2238795" cy="71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postgres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52" name="Соединительная линия уступом 174">
            <a:extLst>
              <a:ext uri="{FF2B5EF4-FFF2-40B4-BE49-F238E27FC236}">
                <a16:creationId xmlns:a16="http://schemas.microsoft.com/office/drawing/2014/main" id="{BACADC06-924F-40F8-97F2-2F1CEB11041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87574" y="2636521"/>
            <a:ext cx="1493259" cy="333589"/>
          </a:xfrm>
          <a:prstGeom prst="bentConnector3">
            <a:avLst>
              <a:gd name="adj1" fmla="val 99638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174">
            <a:extLst>
              <a:ext uri="{FF2B5EF4-FFF2-40B4-BE49-F238E27FC236}">
                <a16:creationId xmlns:a16="http://schemas.microsoft.com/office/drawing/2014/main" id="{3D787B9C-C9C0-421D-8942-3DEB69342248}"/>
              </a:ext>
            </a:extLst>
          </p:cNvPr>
          <p:cNvCxnSpPr>
            <a:cxnSpLocks/>
          </p:cNvCxnSpPr>
          <p:nvPr/>
        </p:nvCxnSpPr>
        <p:spPr>
          <a:xfrm>
            <a:off x="1063934" y="3549944"/>
            <a:ext cx="1218112" cy="328173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4BD1486-F9DC-4411-B0CD-C2D7FF961A3A}"/>
              </a:ext>
            </a:extLst>
          </p:cNvPr>
          <p:cNvGrpSpPr/>
          <p:nvPr/>
        </p:nvGrpSpPr>
        <p:grpSpPr>
          <a:xfrm>
            <a:off x="1094090" y="2309181"/>
            <a:ext cx="173182" cy="1240762"/>
            <a:chOff x="6116782" y="2781114"/>
            <a:chExt cx="173182" cy="612272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02353708-4270-4A4C-99CF-6411AED1B11A}"/>
                </a:ext>
              </a:extLst>
            </p:cNvPr>
            <p:cNvCxnSpPr/>
            <p:nvPr/>
          </p:nvCxnSpPr>
          <p:spPr>
            <a:xfrm>
              <a:off x="6116782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426D03C3-92E0-47B1-B005-209D1003E804}"/>
                </a:ext>
              </a:extLst>
            </p:cNvPr>
            <p:cNvCxnSpPr/>
            <p:nvPr/>
          </p:nvCxnSpPr>
          <p:spPr>
            <a:xfrm>
              <a:off x="6289964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Соединительная линия уступом 174">
            <a:extLst>
              <a:ext uri="{FF2B5EF4-FFF2-40B4-BE49-F238E27FC236}">
                <a16:creationId xmlns:a16="http://schemas.microsoft.com/office/drawing/2014/main" id="{3C198A41-796E-42A7-B0D4-A7174156D7B2}"/>
              </a:ext>
            </a:extLst>
          </p:cNvPr>
          <p:cNvCxnSpPr>
            <a:cxnSpLocks/>
            <a:stCxn id="46" idx="1"/>
          </p:cNvCxnSpPr>
          <p:nvPr/>
        </p:nvCxnSpPr>
        <p:spPr>
          <a:xfrm rot="10800000">
            <a:off x="3078380" y="4450167"/>
            <a:ext cx="3584795" cy="3735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67AA7E0-440B-4576-9FB1-AE1CA790BFB8}"/>
              </a:ext>
            </a:extLst>
          </p:cNvPr>
          <p:cNvSpPr/>
          <p:nvPr/>
        </p:nvSpPr>
        <p:spPr>
          <a:xfrm>
            <a:off x="3509229" y="4508253"/>
            <a:ext cx="1766410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b="1" dirty="0">
                <a:solidFill>
                  <a:schemeClr val="bg1"/>
                </a:solidFill>
              </a:rPr>
              <a:t>аналитик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B270084-9115-44F6-86BD-E479F463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922" y="4080105"/>
            <a:ext cx="447023" cy="439814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85CD1CF3-85AE-44CD-AF06-27FFD49F8ADD}"/>
              </a:ext>
            </a:extLst>
          </p:cNvPr>
          <p:cNvGrpSpPr/>
          <p:nvPr/>
        </p:nvGrpSpPr>
        <p:grpSpPr>
          <a:xfrm>
            <a:off x="5658387" y="4145836"/>
            <a:ext cx="173182" cy="308067"/>
            <a:chOff x="6116782" y="2781114"/>
            <a:chExt cx="173182" cy="612272"/>
          </a:xfrm>
        </p:grpSpPr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60F73A47-31C9-4E0A-A4C7-306D28AC2F17}"/>
                </a:ext>
              </a:extLst>
            </p:cNvPr>
            <p:cNvCxnSpPr/>
            <p:nvPr/>
          </p:nvCxnSpPr>
          <p:spPr>
            <a:xfrm>
              <a:off x="6116782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A7ED19D3-D568-4B4A-852B-49584985DCE2}"/>
                </a:ext>
              </a:extLst>
            </p:cNvPr>
            <p:cNvCxnSpPr/>
            <p:nvPr/>
          </p:nvCxnSpPr>
          <p:spPr>
            <a:xfrm>
              <a:off x="6289964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Соединительная линия уступом 174">
            <a:extLst>
              <a:ext uri="{FF2B5EF4-FFF2-40B4-BE49-F238E27FC236}">
                <a16:creationId xmlns:a16="http://schemas.microsoft.com/office/drawing/2014/main" id="{743D068B-4D6C-4C6F-91D2-ED775D9870DD}"/>
              </a:ext>
            </a:extLst>
          </p:cNvPr>
          <p:cNvCxnSpPr>
            <a:cxnSpLocks/>
            <a:stCxn id="36" idx="3"/>
            <a:endCxn id="45" idx="6"/>
          </p:cNvCxnSpPr>
          <p:nvPr/>
        </p:nvCxnSpPr>
        <p:spPr>
          <a:xfrm flipH="1">
            <a:off x="7652808" y="3262438"/>
            <a:ext cx="976330" cy="1218052"/>
          </a:xfrm>
          <a:prstGeom prst="bentConnector3">
            <a:avLst>
              <a:gd name="adj1" fmla="val -23414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174">
            <a:extLst>
              <a:ext uri="{FF2B5EF4-FFF2-40B4-BE49-F238E27FC236}">
                <a16:creationId xmlns:a16="http://schemas.microsoft.com/office/drawing/2014/main" id="{E45FE420-C007-4D2E-B0D9-FC65C5715C8E}"/>
              </a:ext>
            </a:extLst>
          </p:cNvPr>
          <p:cNvCxnSpPr>
            <a:cxnSpLocks/>
            <a:stCxn id="34" idx="6"/>
            <a:endCxn id="45" idx="6"/>
          </p:cNvCxnSpPr>
          <p:nvPr/>
        </p:nvCxnSpPr>
        <p:spPr>
          <a:xfrm flipH="1">
            <a:off x="7652808" y="2119823"/>
            <a:ext cx="895200" cy="2360667"/>
          </a:xfrm>
          <a:prstGeom prst="bentConnector3">
            <a:avLst>
              <a:gd name="adj1" fmla="val -34822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F0F47A3-82A3-4649-9C3B-D88FB3167C65}"/>
              </a:ext>
            </a:extLst>
          </p:cNvPr>
          <p:cNvSpPr/>
          <p:nvPr/>
        </p:nvSpPr>
        <p:spPr>
          <a:xfrm>
            <a:off x="7458847" y="2267995"/>
            <a:ext cx="10020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Integration app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D013C57-CD6F-4995-8292-0B0935BA42BC}"/>
              </a:ext>
            </a:extLst>
          </p:cNvPr>
          <p:cNvSpPr/>
          <p:nvPr/>
        </p:nvSpPr>
        <p:spPr>
          <a:xfrm>
            <a:off x="7458847" y="3562540"/>
            <a:ext cx="10020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ea typeface="Verdana" panose="020B0604030504040204" pitchFamily="34" charset="0"/>
                <a:cs typeface="Verdana" panose="020B0604030504040204" pitchFamily="34" charset="0"/>
              </a:rPr>
              <a:t>Integration app</a:t>
            </a:r>
          </a:p>
        </p:txBody>
      </p:sp>
      <p:cxnSp>
        <p:nvCxnSpPr>
          <p:cNvPr id="85" name="Соединительная линия уступом 174">
            <a:extLst>
              <a:ext uri="{FF2B5EF4-FFF2-40B4-BE49-F238E27FC236}">
                <a16:creationId xmlns:a16="http://schemas.microsoft.com/office/drawing/2014/main" id="{906C5ED3-D9D4-480E-A7A8-2B71D2FAA3BE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3177249" y="2100582"/>
            <a:ext cx="1554628" cy="828980"/>
          </a:xfrm>
          <a:prstGeom prst="bentConnector3">
            <a:avLst>
              <a:gd name="adj1" fmla="val 10342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174">
            <a:extLst>
              <a:ext uri="{FF2B5EF4-FFF2-40B4-BE49-F238E27FC236}">
                <a16:creationId xmlns:a16="http://schemas.microsoft.com/office/drawing/2014/main" id="{F49658D4-9287-49EE-B297-307198478188}"/>
              </a:ext>
            </a:extLst>
          </p:cNvPr>
          <p:cNvCxnSpPr>
            <a:cxnSpLocks/>
          </p:cNvCxnSpPr>
          <p:nvPr/>
        </p:nvCxnSpPr>
        <p:spPr>
          <a:xfrm flipV="1">
            <a:off x="3132127" y="2929562"/>
            <a:ext cx="1599750" cy="398841"/>
          </a:xfrm>
          <a:prstGeom prst="bentConnector3">
            <a:avLst>
              <a:gd name="adj1" fmla="val 13193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751EC5A0-F33B-4C17-A4D5-B4447DA2767C}"/>
              </a:ext>
            </a:extLst>
          </p:cNvPr>
          <p:cNvGrpSpPr/>
          <p:nvPr/>
        </p:nvGrpSpPr>
        <p:grpSpPr>
          <a:xfrm>
            <a:off x="3962486" y="2400721"/>
            <a:ext cx="173182" cy="538095"/>
            <a:chOff x="6116782" y="2781114"/>
            <a:chExt cx="173182" cy="612272"/>
          </a:xfrm>
        </p:grpSpPr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9A5F3140-4F6C-489D-8171-84D2D272F148}"/>
                </a:ext>
              </a:extLst>
            </p:cNvPr>
            <p:cNvCxnSpPr/>
            <p:nvPr/>
          </p:nvCxnSpPr>
          <p:spPr>
            <a:xfrm>
              <a:off x="6116782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DF1A8545-119A-4EBD-BE3C-3E65AD2F3B43}"/>
                </a:ext>
              </a:extLst>
            </p:cNvPr>
            <p:cNvCxnSpPr/>
            <p:nvPr/>
          </p:nvCxnSpPr>
          <p:spPr>
            <a:xfrm>
              <a:off x="6289964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Соединительная линия уступом 174">
            <a:extLst>
              <a:ext uri="{FF2B5EF4-FFF2-40B4-BE49-F238E27FC236}">
                <a16:creationId xmlns:a16="http://schemas.microsoft.com/office/drawing/2014/main" id="{498B2CE6-62D0-4863-A760-1E5742697573}"/>
              </a:ext>
            </a:extLst>
          </p:cNvPr>
          <p:cNvCxnSpPr>
            <a:cxnSpLocks/>
            <a:stCxn id="34" idx="3"/>
            <a:endCxn id="16" idx="0"/>
          </p:cNvCxnSpPr>
          <p:nvPr/>
        </p:nvCxnSpPr>
        <p:spPr>
          <a:xfrm rot="5400000" flipH="1">
            <a:off x="4554953" y="-453372"/>
            <a:ext cx="1023234" cy="4954891"/>
          </a:xfrm>
          <a:prstGeom prst="bentConnector5">
            <a:avLst>
              <a:gd name="adj1" fmla="val -22341"/>
              <a:gd name="adj2" fmla="val 34199"/>
              <a:gd name="adj3" fmla="val 145359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74">
            <a:extLst>
              <a:ext uri="{FF2B5EF4-FFF2-40B4-BE49-F238E27FC236}">
                <a16:creationId xmlns:a16="http://schemas.microsoft.com/office/drawing/2014/main" id="{53292A14-0B64-4675-B6FF-D921B7827FCA}"/>
              </a:ext>
            </a:extLst>
          </p:cNvPr>
          <p:cNvCxnSpPr>
            <a:cxnSpLocks/>
            <a:stCxn id="36" idx="1"/>
          </p:cNvCxnSpPr>
          <p:nvPr/>
        </p:nvCxnSpPr>
        <p:spPr>
          <a:xfrm rot="10800000" flipV="1">
            <a:off x="2840183" y="3262438"/>
            <a:ext cx="4468760" cy="546612"/>
          </a:xfrm>
          <a:prstGeom prst="bentConnector3">
            <a:avLst>
              <a:gd name="adj1" fmla="val 56666"/>
            </a:avLst>
          </a:prstGeom>
          <a:ln w="19050" cap="rnd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2BF53A1-D7CA-4282-8D98-C5D93A2F7E69}"/>
              </a:ext>
            </a:extLst>
          </p:cNvPr>
          <p:cNvGrpSpPr/>
          <p:nvPr/>
        </p:nvGrpSpPr>
        <p:grpSpPr>
          <a:xfrm>
            <a:off x="6353438" y="2342037"/>
            <a:ext cx="173182" cy="920402"/>
            <a:chOff x="6116782" y="2739417"/>
            <a:chExt cx="173182" cy="653969"/>
          </a:xfrm>
        </p:grpSpPr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97936276-2121-4C9F-96D2-31AB78DCD526}"/>
                </a:ext>
              </a:extLst>
            </p:cNvPr>
            <p:cNvCxnSpPr>
              <a:cxnSpLocks/>
            </p:cNvCxnSpPr>
            <p:nvPr/>
          </p:nvCxnSpPr>
          <p:spPr>
            <a:xfrm>
              <a:off x="6116782" y="2739417"/>
              <a:ext cx="0" cy="653969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CFE106D9-11DC-42E1-AC59-3FC7B949896B}"/>
                </a:ext>
              </a:extLst>
            </p:cNvPr>
            <p:cNvCxnSpPr/>
            <p:nvPr/>
          </p:nvCxnSpPr>
          <p:spPr>
            <a:xfrm>
              <a:off x="6289964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1DBCC4DE-6EA8-452F-88F6-C119015D05C2}"/>
              </a:ext>
            </a:extLst>
          </p:cNvPr>
          <p:cNvGrpSpPr/>
          <p:nvPr/>
        </p:nvGrpSpPr>
        <p:grpSpPr>
          <a:xfrm>
            <a:off x="6838149" y="2267994"/>
            <a:ext cx="173182" cy="497531"/>
            <a:chOff x="6116782" y="2558350"/>
            <a:chExt cx="173182" cy="835036"/>
          </a:xfrm>
        </p:grpSpPr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EFD9C902-9B55-41B5-A949-79B48BE61F18}"/>
                </a:ext>
              </a:extLst>
            </p:cNvPr>
            <p:cNvCxnSpPr/>
            <p:nvPr/>
          </p:nvCxnSpPr>
          <p:spPr>
            <a:xfrm>
              <a:off x="6116782" y="2781114"/>
              <a:ext cx="0" cy="612272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D361C9C3-A58A-4091-95B1-8E41C71A5688}"/>
                </a:ext>
              </a:extLst>
            </p:cNvPr>
            <p:cNvCxnSpPr>
              <a:cxnSpLocks/>
            </p:cNvCxnSpPr>
            <p:nvPr/>
          </p:nvCxnSpPr>
          <p:spPr>
            <a:xfrm>
              <a:off x="6289964" y="2558350"/>
              <a:ext cx="0" cy="835036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39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9AB2FB82-46EA-40FB-B738-E3DE66DECC59}"/>
              </a:ext>
            </a:extLst>
          </p:cNvPr>
          <p:cNvSpPr/>
          <p:nvPr/>
        </p:nvSpPr>
        <p:spPr>
          <a:xfrm>
            <a:off x="0" y="0"/>
            <a:ext cx="45767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4">
            <a:extLst>
              <a:ext uri="{FF2B5EF4-FFF2-40B4-BE49-F238E27FC236}">
                <a16:creationId xmlns:a16="http://schemas.microsoft.com/office/drawing/2014/main" id="{101418AD-95D2-4B55-A056-8B210721E682}"/>
              </a:ext>
            </a:extLst>
          </p:cNvPr>
          <p:cNvSpPr/>
          <p:nvPr/>
        </p:nvSpPr>
        <p:spPr>
          <a:xfrm>
            <a:off x="3859430" y="0"/>
            <a:ext cx="528457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32B6B-85A8-2543-83B4-E83A83E3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архитектура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0124A-B09F-AC42-AEAC-ACA5214E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17</a:t>
            </a:fld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C840E-A10B-974D-B78F-A3DCE0BA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663" y="97898"/>
            <a:ext cx="945829" cy="965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6B10E4-146C-4B7D-A3B1-7BAFC5EA0B66}"/>
              </a:ext>
            </a:extLst>
          </p:cNvPr>
          <p:cNvSpPr txBox="1"/>
          <p:nvPr/>
        </p:nvSpPr>
        <p:spPr>
          <a:xfrm>
            <a:off x="638370" y="992276"/>
            <a:ext cx="1546037" cy="279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получение данных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E4F44-8286-4BCA-B7A4-7EADEF93C2B2}"/>
              </a:ext>
            </a:extLst>
          </p:cNvPr>
          <p:cNvSpPr txBox="1"/>
          <p:nvPr/>
        </p:nvSpPr>
        <p:spPr>
          <a:xfrm>
            <a:off x="5491426" y="838559"/>
            <a:ext cx="2520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FDD2F"/>
                </a:solidFill>
              </a:rPr>
              <a:t>управление рекламными </a:t>
            </a:r>
            <a:br>
              <a:rPr lang="ru-RU" sz="1600" b="1" dirty="0">
                <a:solidFill>
                  <a:srgbClr val="FFDD2F"/>
                </a:solidFill>
              </a:rPr>
            </a:br>
            <a:r>
              <a:rPr lang="ru-RU" sz="1600" b="1" dirty="0">
                <a:solidFill>
                  <a:srgbClr val="FFDD2F"/>
                </a:solidFill>
              </a:rPr>
              <a:t>кампаниями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FB416C6-1CAA-4448-A8DD-93301722B30C}"/>
              </a:ext>
            </a:extLst>
          </p:cNvPr>
          <p:cNvSpPr/>
          <p:nvPr/>
        </p:nvSpPr>
        <p:spPr>
          <a:xfrm>
            <a:off x="701487" y="1407431"/>
            <a:ext cx="753267" cy="7532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90F2D7-DCD0-49B5-A602-58CAD1F6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57" y="1310422"/>
            <a:ext cx="768589" cy="76858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DF9D0E-0E5C-4A57-B39A-64D4EF0046FB}"/>
              </a:ext>
            </a:extLst>
          </p:cNvPr>
          <p:cNvSpPr/>
          <p:nvPr/>
        </p:nvSpPr>
        <p:spPr>
          <a:xfrm>
            <a:off x="632900" y="1793326"/>
            <a:ext cx="92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ea typeface="Verdana" panose="020B0604030504040204" pitchFamily="34" charset="0"/>
                <a:cs typeface="Verdana" panose="020B0604030504040204" pitchFamily="34" charset="0"/>
              </a:rPr>
              <a:t>Integration</a:t>
            </a:r>
            <a:br>
              <a:rPr lang="en-US" sz="9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b="1" dirty="0">
                <a:ea typeface="Verdana" panose="020B0604030504040204" pitchFamily="34" charset="0"/>
                <a:cs typeface="Verdana" panose="020B0604030504040204" pitchFamily="34" charset="0"/>
              </a:rPr>
              <a:t>app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F9CE437-F78F-4F78-AB2D-39C19D71A1E9}"/>
              </a:ext>
            </a:extLst>
          </p:cNvPr>
          <p:cNvSpPr/>
          <p:nvPr/>
        </p:nvSpPr>
        <p:spPr>
          <a:xfrm>
            <a:off x="701487" y="2285717"/>
            <a:ext cx="753267" cy="7532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35268C-1A8C-42C4-A044-95BFB263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24" y="2530472"/>
            <a:ext cx="611837" cy="17702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726F96-3A14-4E89-ACDC-AD7C17E5A74E}"/>
              </a:ext>
            </a:extLst>
          </p:cNvPr>
          <p:cNvSpPr/>
          <p:nvPr/>
        </p:nvSpPr>
        <p:spPr>
          <a:xfrm>
            <a:off x="619046" y="2711143"/>
            <a:ext cx="92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ea typeface="Verdana" panose="020B0604030504040204" pitchFamily="34" charset="0"/>
                <a:cs typeface="Verdana" panose="020B0604030504040204" pitchFamily="34" charset="0"/>
              </a:rPr>
              <a:t>Integration</a:t>
            </a:r>
            <a:br>
              <a:rPr lang="en-US" sz="9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b="1" dirty="0">
                <a:ea typeface="Verdana" panose="020B0604030504040204" pitchFamily="34" charset="0"/>
                <a:cs typeface="Verdana" panose="020B0604030504040204" pitchFamily="34" charset="0"/>
              </a:rPr>
              <a:t>app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5091E66-C466-4E70-9BAC-DE3C74A89E13}"/>
              </a:ext>
            </a:extLst>
          </p:cNvPr>
          <p:cNvSpPr/>
          <p:nvPr/>
        </p:nvSpPr>
        <p:spPr>
          <a:xfrm>
            <a:off x="701487" y="3185531"/>
            <a:ext cx="753267" cy="7532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F30D608-ED10-470A-8DAF-5CA10EB7DF80}"/>
              </a:ext>
            </a:extLst>
          </p:cNvPr>
          <p:cNvSpPr/>
          <p:nvPr/>
        </p:nvSpPr>
        <p:spPr>
          <a:xfrm>
            <a:off x="619046" y="3426045"/>
            <a:ext cx="929992" cy="20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sz="1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4AE451E-4C6E-4176-803B-0A2958B95041}"/>
              </a:ext>
            </a:extLst>
          </p:cNvPr>
          <p:cNvSpPr/>
          <p:nvPr/>
        </p:nvSpPr>
        <p:spPr>
          <a:xfrm>
            <a:off x="701487" y="4089880"/>
            <a:ext cx="753267" cy="7532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45A5551-8A08-457E-A4FF-6DACCA11003A}"/>
              </a:ext>
            </a:extLst>
          </p:cNvPr>
          <p:cNvSpPr/>
          <p:nvPr/>
        </p:nvSpPr>
        <p:spPr>
          <a:xfrm>
            <a:off x="619046" y="4283540"/>
            <a:ext cx="92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wordstat</a:t>
            </a:r>
            <a:br>
              <a:rPr lang="en-US" sz="9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parser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F21C117-6257-4B87-A3E2-01425ED4E39E}"/>
              </a:ext>
            </a:extLst>
          </p:cNvPr>
          <p:cNvGrpSpPr/>
          <p:nvPr/>
        </p:nvGrpSpPr>
        <p:grpSpPr>
          <a:xfrm>
            <a:off x="2854091" y="2609921"/>
            <a:ext cx="1019612" cy="1019612"/>
            <a:chOff x="1735414" y="1688517"/>
            <a:chExt cx="2378669" cy="2378671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9ACCA56-BDEE-4C5D-9103-F94581FCEF98}"/>
                </a:ext>
              </a:extLst>
            </p:cNvPr>
            <p:cNvSpPr/>
            <p:nvPr/>
          </p:nvSpPr>
          <p:spPr>
            <a:xfrm>
              <a:off x="1735414" y="1688517"/>
              <a:ext cx="2378669" cy="2378671"/>
            </a:xfrm>
            <a:prstGeom prst="ellipse">
              <a:avLst/>
            </a:prstGeom>
            <a:solidFill>
              <a:srgbClr val="75A3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B89D51E-E4D7-4AEF-B208-B217B18D3273}"/>
                </a:ext>
              </a:extLst>
            </p:cNvPr>
            <p:cNvSpPr/>
            <p:nvPr/>
          </p:nvSpPr>
          <p:spPr>
            <a:xfrm>
              <a:off x="1805350" y="2456812"/>
              <a:ext cx="2238795" cy="71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витрины</a:t>
              </a:r>
              <a:endParaRPr lang="en-US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E674AD6-F92D-441E-8654-B30F59B09BC1}"/>
              </a:ext>
            </a:extLst>
          </p:cNvPr>
          <p:cNvSpPr/>
          <p:nvPr/>
        </p:nvSpPr>
        <p:spPr>
          <a:xfrm>
            <a:off x="5579100" y="1633134"/>
            <a:ext cx="2445466" cy="753267"/>
          </a:xfrm>
          <a:prstGeom prst="roundRect">
            <a:avLst>
              <a:gd name="adj" fmla="val 931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B51C60A-9253-47DF-ACCD-3459BC327AAC}"/>
              </a:ext>
            </a:extLst>
          </p:cNvPr>
          <p:cNvSpPr/>
          <p:nvPr/>
        </p:nvSpPr>
        <p:spPr>
          <a:xfrm>
            <a:off x="5579100" y="2449925"/>
            <a:ext cx="2445466" cy="753267"/>
          </a:xfrm>
          <a:prstGeom prst="roundRect">
            <a:avLst>
              <a:gd name="adj" fmla="val 931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6DBA044-E193-4DC7-AAD0-683DF60C4D14}"/>
              </a:ext>
            </a:extLst>
          </p:cNvPr>
          <p:cNvSpPr/>
          <p:nvPr/>
        </p:nvSpPr>
        <p:spPr>
          <a:xfrm>
            <a:off x="5579100" y="3266716"/>
            <a:ext cx="2445466" cy="753267"/>
          </a:xfrm>
          <a:prstGeom prst="roundRect">
            <a:avLst>
              <a:gd name="adj" fmla="val 931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10D85ED-0B23-4E2B-92D1-D648181EBB30}"/>
              </a:ext>
            </a:extLst>
          </p:cNvPr>
          <p:cNvSpPr/>
          <p:nvPr/>
        </p:nvSpPr>
        <p:spPr>
          <a:xfrm>
            <a:off x="5579100" y="4083507"/>
            <a:ext cx="2445466" cy="753267"/>
          </a:xfrm>
          <a:prstGeom prst="roundRect">
            <a:avLst>
              <a:gd name="adj" fmla="val 931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26F55D6-4623-453C-ACF0-ACFB37467A7D}"/>
              </a:ext>
            </a:extLst>
          </p:cNvPr>
          <p:cNvSpPr/>
          <p:nvPr/>
        </p:nvSpPr>
        <p:spPr>
          <a:xfrm>
            <a:off x="5856523" y="1844110"/>
            <a:ext cx="1890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кластеризатор</a:t>
            </a:r>
            <a:endParaRPr lang="en-US" sz="1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16B0B4E-FB1A-4854-9C9A-589891153105}"/>
              </a:ext>
            </a:extLst>
          </p:cNvPr>
          <p:cNvSpPr/>
          <p:nvPr/>
        </p:nvSpPr>
        <p:spPr>
          <a:xfrm>
            <a:off x="6023060" y="2564948"/>
            <a:ext cx="1557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управление ставками</a:t>
            </a:r>
            <a:endParaRPr lang="en-US" sz="1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4050AF0-1D19-4E12-9928-9EF6F3694632}"/>
              </a:ext>
            </a:extLst>
          </p:cNvPr>
          <p:cNvSpPr/>
          <p:nvPr/>
        </p:nvSpPr>
        <p:spPr>
          <a:xfrm>
            <a:off x="5412110" y="3489460"/>
            <a:ext cx="2814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плюсатор</a:t>
            </a:r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1400" b="1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минусатор</a:t>
            </a:r>
            <a:endParaRPr lang="en-US" sz="1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7970F17-CAB7-4E91-954F-8E5E2B1FD529}"/>
              </a:ext>
            </a:extLst>
          </p:cNvPr>
          <p:cNvSpPr/>
          <p:nvPr/>
        </p:nvSpPr>
        <p:spPr>
          <a:xfrm>
            <a:off x="6192660" y="4283540"/>
            <a:ext cx="1218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отчетность</a:t>
            </a:r>
            <a:endParaRPr lang="en-US" sz="1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3" name="Соединительная линия уступом 174">
            <a:extLst>
              <a:ext uri="{FF2B5EF4-FFF2-40B4-BE49-F238E27FC236}">
                <a16:creationId xmlns:a16="http://schemas.microsoft.com/office/drawing/2014/main" id="{6DC179E6-725B-460C-8F09-7DFCA609DCA0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1465816" y="3629533"/>
            <a:ext cx="1898081" cy="839570"/>
          </a:xfrm>
          <a:prstGeom prst="bentConnector2">
            <a:avLst/>
          </a:prstGeom>
          <a:ln w="19050" cap="rnd">
            <a:solidFill>
              <a:srgbClr val="3E4757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174">
            <a:extLst>
              <a:ext uri="{FF2B5EF4-FFF2-40B4-BE49-F238E27FC236}">
                <a16:creationId xmlns:a16="http://schemas.microsoft.com/office/drawing/2014/main" id="{B7BEF1A0-997F-4C8D-8383-949AB7A8E776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1406016" y="3480214"/>
            <a:ext cx="1597394" cy="329328"/>
          </a:xfrm>
          <a:prstGeom prst="bentConnector2">
            <a:avLst/>
          </a:prstGeom>
          <a:ln w="19050" cap="rnd">
            <a:solidFill>
              <a:srgbClr val="3E4757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174">
            <a:extLst>
              <a:ext uri="{FF2B5EF4-FFF2-40B4-BE49-F238E27FC236}">
                <a16:creationId xmlns:a16="http://schemas.microsoft.com/office/drawing/2014/main" id="{3760C515-5DA1-4C75-8D9F-BC4D7C25C3D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349717" y="2386401"/>
            <a:ext cx="1653693" cy="372839"/>
          </a:xfrm>
          <a:prstGeom prst="bentConnector2">
            <a:avLst/>
          </a:prstGeom>
          <a:ln w="19050" cap="rnd">
            <a:solidFill>
              <a:srgbClr val="3E4757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174">
            <a:extLst>
              <a:ext uri="{FF2B5EF4-FFF2-40B4-BE49-F238E27FC236}">
                <a16:creationId xmlns:a16="http://schemas.microsoft.com/office/drawing/2014/main" id="{54808A3A-E6ED-4F9E-AA9C-3E419CF596A7}"/>
              </a:ext>
            </a:extLst>
          </p:cNvPr>
          <p:cNvCxnSpPr>
            <a:cxnSpLocks/>
            <a:stCxn id="17" idx="3"/>
            <a:endCxn id="30" idx="0"/>
          </p:cNvCxnSpPr>
          <p:nvPr/>
        </p:nvCxnSpPr>
        <p:spPr>
          <a:xfrm>
            <a:off x="1460946" y="1694717"/>
            <a:ext cx="1902951" cy="915204"/>
          </a:xfrm>
          <a:prstGeom prst="bentConnector2">
            <a:avLst/>
          </a:prstGeom>
          <a:ln w="19050" cap="rnd">
            <a:solidFill>
              <a:srgbClr val="3E4757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174">
            <a:extLst>
              <a:ext uri="{FF2B5EF4-FFF2-40B4-BE49-F238E27FC236}">
                <a16:creationId xmlns:a16="http://schemas.microsoft.com/office/drawing/2014/main" id="{FCF3747C-1B78-4E72-B32B-5BC33AD5DBF8}"/>
              </a:ext>
            </a:extLst>
          </p:cNvPr>
          <p:cNvCxnSpPr>
            <a:cxnSpLocks/>
          </p:cNvCxnSpPr>
          <p:nvPr/>
        </p:nvCxnSpPr>
        <p:spPr>
          <a:xfrm>
            <a:off x="3865224" y="3124292"/>
            <a:ext cx="1700144" cy="132317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174">
            <a:extLst>
              <a:ext uri="{FF2B5EF4-FFF2-40B4-BE49-F238E27FC236}">
                <a16:creationId xmlns:a16="http://schemas.microsoft.com/office/drawing/2014/main" id="{736E14A2-FA49-4874-A9C9-8896FFC8E6CA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3865224" y="3128017"/>
            <a:ext cx="1713876" cy="515333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174">
            <a:extLst>
              <a:ext uri="{FF2B5EF4-FFF2-40B4-BE49-F238E27FC236}">
                <a16:creationId xmlns:a16="http://schemas.microsoft.com/office/drawing/2014/main" id="{C53F02DB-F2C9-4413-AE85-609A052C15C1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3865224" y="2826559"/>
            <a:ext cx="1713876" cy="304660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174">
            <a:extLst>
              <a:ext uri="{FF2B5EF4-FFF2-40B4-BE49-F238E27FC236}">
                <a16:creationId xmlns:a16="http://schemas.microsoft.com/office/drawing/2014/main" id="{D8694950-AFB5-47DD-BFB8-00D4BD22EEC4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3872029" y="2009768"/>
            <a:ext cx="1707071" cy="112145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FDD2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1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124">
            <a:extLst>
              <a:ext uri="{FF2B5EF4-FFF2-40B4-BE49-F238E27FC236}">
                <a16:creationId xmlns:a16="http://schemas.microsoft.com/office/drawing/2014/main" id="{55942A39-BA3D-48B2-A48A-655CEF5D3A1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CFAA6-43E4-CA4C-BC4C-D66DAD6B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структура команды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B06A1-978C-D140-80DE-29935548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B3DACA-14DE-214F-B1A7-46278EF73659}"/>
              </a:ext>
            </a:extLst>
          </p:cNvPr>
          <p:cNvSpPr txBox="1"/>
          <p:nvPr/>
        </p:nvSpPr>
        <p:spPr>
          <a:xfrm>
            <a:off x="4950981" y="2428111"/>
            <a:ext cx="389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управление рекламными кампаниями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91FA78-7919-7F45-8EBC-9475C1AC496A}"/>
              </a:ext>
            </a:extLst>
          </p:cNvPr>
          <p:cNvSpPr txBox="1"/>
          <p:nvPr/>
        </p:nvSpPr>
        <p:spPr>
          <a:xfrm>
            <a:off x="476036" y="2591656"/>
            <a:ext cx="229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получение данных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ED94EFD-E24B-8545-BF4F-56E3221BB155}"/>
              </a:ext>
            </a:extLst>
          </p:cNvPr>
          <p:cNvSpPr txBox="1"/>
          <p:nvPr/>
        </p:nvSpPr>
        <p:spPr>
          <a:xfrm>
            <a:off x="3542337" y="2458731"/>
            <a:ext cx="16515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product/project owner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048976-7768-423D-B63D-CE3217DC9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99" y="1384124"/>
            <a:ext cx="360985" cy="3551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0A9C7DB-6309-46F7-8315-87B86E29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72" y="1384124"/>
            <a:ext cx="360985" cy="3551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7009266-6EED-4B07-AE18-11D7C708F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74" y="1384124"/>
            <a:ext cx="360985" cy="3551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070F33E-E6A4-4520-86AF-8E4C49771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823" y="1384124"/>
            <a:ext cx="360985" cy="35516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01AB42-0200-442F-89C2-63846B7E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781" y="1962999"/>
            <a:ext cx="373219" cy="367200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84327C5-0EA5-44E9-85BA-D126D5EE05E0}"/>
              </a:ext>
            </a:extLst>
          </p:cNvPr>
          <p:cNvGrpSpPr/>
          <p:nvPr/>
        </p:nvGrpSpPr>
        <p:grpSpPr>
          <a:xfrm>
            <a:off x="2688500" y="3628064"/>
            <a:ext cx="1471089" cy="781782"/>
            <a:chOff x="1748058" y="2463590"/>
            <a:chExt cx="1971046" cy="1047476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40EEC818-0A6C-4BE4-B1BF-01724A16181A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0CED40C7-40D1-4350-8FC3-DA36229F2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56" name="Content Placeholder 8">
                <a:extLst>
                  <a:ext uri="{FF2B5EF4-FFF2-40B4-BE49-F238E27FC236}">
                    <a16:creationId xmlns:a16="http://schemas.microsoft.com/office/drawing/2014/main" id="{B3ED14D8-FABA-4F50-B477-FD47CE3020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83F26DEA-084E-4C88-985E-540E8CF77221}"/>
                </a:ext>
              </a:extLst>
            </p:cNvPr>
            <p:cNvGrpSpPr/>
            <p:nvPr/>
          </p:nvGrpSpPr>
          <p:grpSpPr>
            <a:xfrm>
              <a:off x="1748058" y="3022914"/>
              <a:ext cx="1087053" cy="488152"/>
              <a:chOff x="917136" y="3022914"/>
              <a:chExt cx="1087053" cy="488152"/>
            </a:xfrm>
          </p:grpSpPr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8FE4C78D-9E99-41F9-928F-534445AAF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5274" y="3022914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41A584D2-B863-4A4F-A1A2-71EC4D40E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136" y="3030038"/>
                <a:ext cx="488915" cy="481028"/>
              </a:xfrm>
              <a:prstGeom prst="rect">
                <a:avLst/>
              </a:prstGeom>
            </p:spPr>
          </p:pic>
        </p:grp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D75F978-E538-4586-885F-30115FE72812}"/>
              </a:ext>
            </a:extLst>
          </p:cNvPr>
          <p:cNvGrpSpPr/>
          <p:nvPr/>
        </p:nvGrpSpPr>
        <p:grpSpPr>
          <a:xfrm>
            <a:off x="5290882" y="3628064"/>
            <a:ext cx="1471089" cy="781782"/>
            <a:chOff x="1748058" y="2463590"/>
            <a:chExt cx="1971046" cy="1047476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1CDD9B46-C97D-42B0-A6DB-122E055A694C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E92130E4-E441-4BE4-A06C-EDC90B12A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63" name="Content Placeholder 8">
                <a:extLst>
                  <a:ext uri="{FF2B5EF4-FFF2-40B4-BE49-F238E27FC236}">
                    <a16:creationId xmlns:a16="http://schemas.microsoft.com/office/drawing/2014/main" id="{0BCF249B-0C00-4326-B5C5-F037268B6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2769AB34-6BDB-4B75-8DBB-88E97CB047C0}"/>
                </a:ext>
              </a:extLst>
            </p:cNvPr>
            <p:cNvGrpSpPr/>
            <p:nvPr/>
          </p:nvGrpSpPr>
          <p:grpSpPr>
            <a:xfrm>
              <a:off x="1748058" y="3022914"/>
              <a:ext cx="1087053" cy="488152"/>
              <a:chOff x="917136" y="3022914"/>
              <a:chExt cx="1087053" cy="488152"/>
            </a:xfrm>
          </p:grpSpPr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AE1326C5-5C1F-4A0F-8552-52DCA1D95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5274" y="3022914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872E04D6-831F-4FCF-BB33-EBF62FEFE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136" y="3030038"/>
                <a:ext cx="488915" cy="481028"/>
              </a:xfrm>
              <a:prstGeom prst="rect">
                <a:avLst/>
              </a:prstGeom>
            </p:spPr>
          </p:pic>
        </p:grpSp>
      </p:grpSp>
      <p:cxnSp>
        <p:nvCxnSpPr>
          <p:cNvPr id="65" name="Соединительная линия уступом 174">
            <a:extLst>
              <a:ext uri="{FF2B5EF4-FFF2-40B4-BE49-F238E27FC236}">
                <a16:creationId xmlns:a16="http://schemas.microsoft.com/office/drawing/2014/main" id="{72084099-EDCB-4E48-ACB2-CC80A7FF774F}"/>
              </a:ext>
            </a:extLst>
          </p:cNvPr>
          <p:cNvCxnSpPr>
            <a:cxnSpLocks/>
          </p:cNvCxnSpPr>
          <p:nvPr/>
        </p:nvCxnSpPr>
        <p:spPr>
          <a:xfrm rot="5400000">
            <a:off x="3008331" y="2409907"/>
            <a:ext cx="1270156" cy="1110744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174">
            <a:extLst>
              <a:ext uri="{FF2B5EF4-FFF2-40B4-BE49-F238E27FC236}">
                <a16:creationId xmlns:a16="http://schemas.microsoft.com/office/drawing/2014/main" id="{EDC79C5B-46DA-44B4-AC20-17B9DA129E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92294" y="2409907"/>
            <a:ext cx="1270156" cy="1110744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176">
            <a:extLst>
              <a:ext uri="{FF2B5EF4-FFF2-40B4-BE49-F238E27FC236}">
                <a16:creationId xmlns:a16="http://schemas.microsoft.com/office/drawing/2014/main" id="{3D07BC18-9D2F-4547-AE90-98305E11B109}"/>
              </a:ext>
            </a:extLst>
          </p:cNvPr>
          <p:cNvCxnSpPr>
            <a:cxnSpLocks/>
          </p:cNvCxnSpPr>
          <p:nvPr/>
        </p:nvCxnSpPr>
        <p:spPr>
          <a:xfrm>
            <a:off x="2898491" y="1766993"/>
            <a:ext cx="1261100" cy="504774"/>
          </a:xfrm>
          <a:prstGeom prst="bentConnector3">
            <a:avLst>
              <a:gd name="adj1" fmla="val 13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176">
            <a:extLst>
              <a:ext uri="{FF2B5EF4-FFF2-40B4-BE49-F238E27FC236}">
                <a16:creationId xmlns:a16="http://schemas.microsoft.com/office/drawing/2014/main" id="{2C332D28-DBCA-40DA-979D-DCAC1C08281B}"/>
              </a:ext>
            </a:extLst>
          </p:cNvPr>
          <p:cNvCxnSpPr>
            <a:cxnSpLocks/>
          </p:cNvCxnSpPr>
          <p:nvPr/>
        </p:nvCxnSpPr>
        <p:spPr>
          <a:xfrm>
            <a:off x="3452591" y="1760066"/>
            <a:ext cx="713927" cy="514664"/>
          </a:xfrm>
          <a:prstGeom prst="bentConnector3">
            <a:avLst>
              <a:gd name="adj1" fmla="val -456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176">
            <a:extLst>
              <a:ext uri="{FF2B5EF4-FFF2-40B4-BE49-F238E27FC236}">
                <a16:creationId xmlns:a16="http://schemas.microsoft.com/office/drawing/2014/main" id="{0D2EB60A-CEA2-41A1-A273-5FF6D326D067}"/>
              </a:ext>
            </a:extLst>
          </p:cNvPr>
          <p:cNvCxnSpPr>
            <a:cxnSpLocks/>
          </p:cNvCxnSpPr>
          <p:nvPr/>
        </p:nvCxnSpPr>
        <p:spPr>
          <a:xfrm flipH="1">
            <a:off x="4554104" y="1766993"/>
            <a:ext cx="1261100" cy="504774"/>
          </a:xfrm>
          <a:prstGeom prst="bentConnector3">
            <a:avLst>
              <a:gd name="adj1" fmla="val 13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176">
            <a:extLst>
              <a:ext uri="{FF2B5EF4-FFF2-40B4-BE49-F238E27FC236}">
                <a16:creationId xmlns:a16="http://schemas.microsoft.com/office/drawing/2014/main" id="{58DA9147-8215-4E6F-B54E-2C3F9D5B022B}"/>
              </a:ext>
            </a:extLst>
          </p:cNvPr>
          <p:cNvCxnSpPr>
            <a:cxnSpLocks/>
          </p:cNvCxnSpPr>
          <p:nvPr/>
        </p:nvCxnSpPr>
        <p:spPr>
          <a:xfrm flipH="1">
            <a:off x="4547177" y="1760066"/>
            <a:ext cx="713927" cy="514664"/>
          </a:xfrm>
          <a:prstGeom prst="bentConnector3">
            <a:avLst>
              <a:gd name="adj1" fmla="val -456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96EB8B4-C084-4B5F-9D8B-93ED8C60887E}"/>
              </a:ext>
            </a:extLst>
          </p:cNvPr>
          <p:cNvSpPr txBox="1"/>
          <p:nvPr/>
        </p:nvSpPr>
        <p:spPr>
          <a:xfrm>
            <a:off x="3542337" y="1433402"/>
            <a:ext cx="16515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FFDD2F"/>
                </a:solidFill>
              </a:rPr>
              <a:t>заказчики</a:t>
            </a:r>
            <a:endParaRPr lang="en-US" sz="1350" b="1" dirty="0">
              <a:solidFill>
                <a:srgbClr val="FFDD2F"/>
              </a:solidFill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E1497BEA-4A52-4193-A309-8B3C93BED695}"/>
              </a:ext>
            </a:extLst>
          </p:cNvPr>
          <p:cNvGrpSpPr/>
          <p:nvPr/>
        </p:nvGrpSpPr>
        <p:grpSpPr>
          <a:xfrm>
            <a:off x="7257217" y="376615"/>
            <a:ext cx="1710577" cy="675968"/>
            <a:chOff x="5005087" y="3273570"/>
            <a:chExt cx="3599886" cy="1422565"/>
          </a:xfrm>
        </p:grpSpPr>
        <p:sp>
          <p:nvSpPr>
            <p:cNvPr id="79" name="Скругленный прямоугольник 4">
              <a:extLst>
                <a:ext uri="{FF2B5EF4-FFF2-40B4-BE49-F238E27FC236}">
                  <a16:creationId xmlns:a16="http://schemas.microsoft.com/office/drawing/2014/main" id="{75E9A1BE-32E5-41A0-96E5-94E15690598D}"/>
                </a:ext>
              </a:extLst>
            </p:cNvPr>
            <p:cNvSpPr/>
            <p:nvPr/>
          </p:nvSpPr>
          <p:spPr>
            <a:xfrm>
              <a:off x="5005087" y="3273570"/>
              <a:ext cx="3599886" cy="1422565"/>
            </a:xfrm>
            <a:prstGeom prst="roundRect">
              <a:avLst>
                <a:gd name="adj" fmla="val 782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80" name="Picture 7">
              <a:extLst>
                <a:ext uri="{FF2B5EF4-FFF2-40B4-BE49-F238E27FC236}">
                  <a16:creationId xmlns:a16="http://schemas.microsoft.com/office/drawing/2014/main" id="{CC091783-8DFD-4DBF-99BE-F0C4B8D9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9105" y="3379753"/>
              <a:ext cx="3410327" cy="122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0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019D8A7-809E-4BAA-AF96-53311130538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28E91-C797-8C4E-A337-32D666E9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минимальный стек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F48DE-CC80-7D40-8807-3795246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19</a:t>
            </a:fld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526822-C6BC-40F4-826B-FE4A28B34F75}"/>
              </a:ext>
            </a:extLst>
          </p:cNvPr>
          <p:cNvGrpSpPr/>
          <p:nvPr/>
        </p:nvGrpSpPr>
        <p:grpSpPr>
          <a:xfrm>
            <a:off x="300117" y="2007119"/>
            <a:ext cx="3033988" cy="3033988"/>
            <a:chOff x="1222695" y="2214982"/>
            <a:chExt cx="2378671" cy="2378671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8FCF8145-2A53-411E-AB20-F10FA864A242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65D3BC2-1970-412C-942B-1B77A045AE93}"/>
                </a:ext>
              </a:extLst>
            </p:cNvPr>
            <p:cNvSpPr/>
            <p:nvPr/>
          </p:nvSpPr>
          <p:spPr>
            <a:xfrm>
              <a:off x="1589623" y="3011882"/>
              <a:ext cx="1626801" cy="723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Python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+ Postgres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+ Rabbit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D89CAE-25C8-41CB-9853-3A810C5755B7}"/>
              </a:ext>
            </a:extLst>
          </p:cNvPr>
          <p:cNvGrpSpPr/>
          <p:nvPr/>
        </p:nvGrpSpPr>
        <p:grpSpPr>
          <a:xfrm>
            <a:off x="3334105" y="1289708"/>
            <a:ext cx="2768294" cy="2768294"/>
            <a:chOff x="1222695" y="2214982"/>
            <a:chExt cx="2378671" cy="237867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233FC92-C3FF-4955-93AE-9197A1F74E05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A4AA898-5E1D-4579-B31F-BC9A64992259}"/>
                </a:ext>
              </a:extLst>
            </p:cNvPr>
            <p:cNvSpPr/>
            <p:nvPr/>
          </p:nvSpPr>
          <p:spPr>
            <a:xfrm>
              <a:off x="1345208" y="2888623"/>
              <a:ext cx="1882309" cy="1031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PHP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+ Postgres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+ React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+ Material UI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F6BA992-318C-400E-8CB5-5BB5A7E425DB}"/>
              </a:ext>
            </a:extLst>
          </p:cNvPr>
          <p:cNvGrpSpPr/>
          <p:nvPr/>
        </p:nvGrpSpPr>
        <p:grpSpPr>
          <a:xfrm>
            <a:off x="5417695" y="1662021"/>
            <a:ext cx="3913697" cy="3913697"/>
            <a:chOff x="1222695" y="2214982"/>
            <a:chExt cx="2378671" cy="2378671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1E98F18-8A72-4EC0-B942-92C50F4EE218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A61E785-8307-41BC-9728-A010F59E58FE}"/>
                </a:ext>
              </a:extLst>
            </p:cNvPr>
            <p:cNvSpPr/>
            <p:nvPr/>
          </p:nvSpPr>
          <p:spPr>
            <a:xfrm>
              <a:off x="1589623" y="3152414"/>
              <a:ext cx="1626801" cy="392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отчетность – </a:t>
              </a:r>
              <a:r>
                <a:rPr lang="en-US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b="1" dirty="0" err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Metabase</a:t>
              </a:r>
              <a:endParaRPr lang="en-US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12E4E0-3731-41E6-9ADE-2327CF9D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7236651" y="382133"/>
            <a:ext cx="1465910" cy="7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2F0544F-EEB1-4113-80C3-053C402C18C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BA0EB-AAE8-9141-BA55-EFB7252D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 чем пойдет речь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F881-E849-F94C-B0D2-A36AB7829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3997"/>
            <a:ext cx="6760029" cy="3214175"/>
          </a:xfrm>
        </p:spPr>
        <p:txBody>
          <a:bodyPr>
            <a:normAutofit fontScale="92500" lnSpcReduction="10000"/>
          </a:bodyPr>
          <a:lstStyle/>
          <a:p>
            <a:pPr marL="540000" indent="-54000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ru-RU" sz="2400" dirty="0">
                <a:solidFill>
                  <a:srgbClr val="FFDD2F"/>
                </a:solidFill>
              </a:rPr>
              <a:t>цели привлечения </a:t>
            </a:r>
            <a:r>
              <a:rPr lang="en-US" sz="2400" dirty="0">
                <a:solidFill>
                  <a:srgbClr val="FFDD2F"/>
                </a:solidFill>
              </a:rPr>
              <a:t>tinkoff.ru</a:t>
            </a:r>
            <a:endParaRPr lang="ru-RU" sz="2400" dirty="0">
              <a:solidFill>
                <a:srgbClr val="FFDD2F"/>
              </a:solidFill>
            </a:endParaRPr>
          </a:p>
          <a:p>
            <a:pPr marL="540000" indent="-54000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ru-RU" sz="2400" dirty="0">
                <a:solidFill>
                  <a:srgbClr val="FFDD2F"/>
                </a:solidFill>
              </a:rPr>
              <a:t>инженерные принципы</a:t>
            </a:r>
          </a:p>
          <a:p>
            <a:pPr marL="540000" indent="-54000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ru-RU" sz="2400" dirty="0">
                <a:solidFill>
                  <a:srgbClr val="FFDD2F"/>
                </a:solidFill>
              </a:rPr>
              <a:t>процессы в привлечении</a:t>
            </a:r>
          </a:p>
          <a:p>
            <a:pPr marL="540000" indent="-54000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ru-RU" sz="2400" dirty="0">
                <a:solidFill>
                  <a:srgbClr val="FFDD2F"/>
                </a:solidFill>
              </a:rPr>
              <a:t>как применить принципы к процессам привлечения?</a:t>
            </a:r>
          </a:p>
          <a:p>
            <a:pPr marL="540000" indent="-540000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ru-RU" sz="2400" dirty="0">
                <a:solidFill>
                  <a:srgbClr val="FFDD2F"/>
                </a:solidFill>
              </a:rPr>
              <a:t>когда стоит поступиться </a:t>
            </a:r>
            <a:br>
              <a:rPr lang="en-US" sz="2400" dirty="0">
                <a:solidFill>
                  <a:srgbClr val="FFDD2F"/>
                </a:solidFill>
              </a:rPr>
            </a:br>
            <a:r>
              <a:rPr lang="ru-RU" sz="2400" dirty="0">
                <a:solidFill>
                  <a:srgbClr val="FFDD2F"/>
                </a:solidFill>
              </a:rPr>
              <a:t>принципами?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380A6-099D-8C4E-A863-4D009379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DE9A69-1523-44EF-AE8B-DFAD5B9E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87" y="2900677"/>
            <a:ext cx="1951264" cy="19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724049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6000" b="1" dirty="0">
                <a:solidFill>
                  <a:srgbClr val="FFDD2F"/>
                </a:solidFill>
              </a:rPr>
              <a:t>frontend tinkoff.ru</a:t>
            </a:r>
            <a:endParaRPr lang="ru-RU" sz="6000" b="1" dirty="0">
              <a:solidFill>
                <a:srgbClr val="FFDD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610A6-0CB3-0242-A756-ABBF09BEE93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C13FD08B-791B-BA45-A74F-FAFC3BF44510}"/>
              </a:ext>
            </a:extLst>
          </p:cNvPr>
          <p:cNvSpPr/>
          <p:nvPr/>
        </p:nvSpPr>
        <p:spPr>
          <a:xfrm>
            <a:off x="6137328" y="-1"/>
            <a:ext cx="3006672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7CE0DD0-FB12-5640-A5CD-1658FA39C2EF}"/>
              </a:ext>
            </a:extLst>
          </p:cNvPr>
          <p:cNvSpPr/>
          <p:nvPr/>
        </p:nvSpPr>
        <p:spPr>
          <a:xfrm>
            <a:off x="0" y="-2"/>
            <a:ext cx="3068664" cy="5143499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28EE-FD74-904A-BAEE-F966FC9C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21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A37406-2812-1540-8A4C-47AD24F1A0AD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 err="1">
                <a:solidFill>
                  <a:schemeClr val="bg1"/>
                </a:solidFill>
              </a:rPr>
              <a:t>фронтенд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Tinkoff.ru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8F47137-1417-F34E-8CE9-DCDE90B4F344}"/>
              </a:ext>
            </a:extLst>
          </p:cNvPr>
          <p:cNvSpPr/>
          <p:nvPr/>
        </p:nvSpPr>
        <p:spPr>
          <a:xfrm>
            <a:off x="364212" y="1502961"/>
            <a:ext cx="290710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основной канал коммуникации </a:t>
            </a:r>
            <a:b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 потенциальными клиентами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0580885-7EF5-6A4B-A733-0448D9AB5523}"/>
              </a:ext>
            </a:extLst>
          </p:cNvPr>
          <p:cNvSpPr/>
          <p:nvPr/>
        </p:nvSpPr>
        <p:spPr>
          <a:xfrm>
            <a:off x="6520692" y="1502961"/>
            <a:ext cx="32373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заказчики </a:t>
            </a:r>
            <a: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все </a:t>
            </a:r>
            <a:b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бизнес </a:t>
            </a:r>
            <a: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unit’</a:t>
            </a: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ы </a:t>
            </a:r>
            <a:br>
              <a:rPr lang="en-US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компании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B742DE-C03E-3749-A301-41DD8E447D33}"/>
              </a:ext>
            </a:extLst>
          </p:cNvPr>
          <p:cNvSpPr/>
          <p:nvPr/>
        </p:nvSpPr>
        <p:spPr>
          <a:xfrm>
            <a:off x="3875022" y="1502961"/>
            <a:ext cx="139395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состоит из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983050D-5B97-424A-913C-D592ED8B0D33}"/>
              </a:ext>
            </a:extLst>
          </p:cNvPr>
          <p:cNvSpPr/>
          <p:nvPr/>
        </p:nvSpPr>
        <p:spPr>
          <a:xfrm>
            <a:off x="3178488" y="2111745"/>
            <a:ext cx="2787025" cy="84222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58A97F-6742-7648-8642-3D27211EF01C}"/>
              </a:ext>
            </a:extLst>
          </p:cNvPr>
          <p:cNvSpPr/>
          <p:nvPr/>
        </p:nvSpPr>
        <p:spPr>
          <a:xfrm>
            <a:off x="3876489" y="2355128"/>
            <a:ext cx="1391022" cy="332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интернет банка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1C865266-D0F4-8E40-A4B7-DC1221551E10}"/>
              </a:ext>
            </a:extLst>
          </p:cNvPr>
          <p:cNvSpPr/>
          <p:nvPr/>
        </p:nvSpPr>
        <p:spPr>
          <a:xfrm>
            <a:off x="3178488" y="3297616"/>
            <a:ext cx="2787025" cy="84222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DD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355258-2D84-B941-A4B9-2B0D98C36466}"/>
              </a:ext>
            </a:extLst>
          </p:cNvPr>
          <p:cNvSpPr/>
          <p:nvPr/>
        </p:nvSpPr>
        <p:spPr>
          <a:xfrm>
            <a:off x="3003510" y="3458111"/>
            <a:ext cx="3136981" cy="52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неавторизированной </a:t>
            </a:r>
            <a:br>
              <a:rPr lang="en-US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зоны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702220-215B-44A0-8271-838AE0182847}"/>
              </a:ext>
            </a:extLst>
          </p:cNvPr>
          <p:cNvSpPr/>
          <p:nvPr/>
        </p:nvSpPr>
        <p:spPr>
          <a:xfrm>
            <a:off x="3003510" y="3458111"/>
            <a:ext cx="3136981" cy="52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>
                <a:solidFill>
                  <a:srgbClr val="FFDD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неавторизированной </a:t>
            </a:r>
            <a:br>
              <a:rPr lang="en-US" sz="1400" b="1" dirty="0">
                <a:solidFill>
                  <a:srgbClr val="FFDD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FFDD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зоны</a:t>
            </a:r>
          </a:p>
        </p:txBody>
      </p:sp>
    </p:spTree>
    <p:extLst>
      <p:ext uri="{BB962C8B-B14F-4D97-AF65-F5344CB8AC3E}">
        <p14:creationId xmlns:p14="http://schemas.microsoft.com/office/powerpoint/2010/main" val="35662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/>
      <p:bldP spid="32" grpId="0" animBg="1"/>
      <p:bldP spid="3" grpId="0"/>
      <p:bldP spid="33" grpId="0" animBg="1"/>
      <p:bldP spid="2" grpId="0"/>
      <p:bldP spid="2" grpId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AD40233-8FA0-9B46-A734-C4EABEE8A2A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2F93AF2-4C3C-DE48-A3B3-E9FAF333724C}"/>
              </a:ext>
            </a:extLst>
          </p:cNvPr>
          <p:cNvSpPr/>
          <p:nvPr/>
        </p:nvSpPr>
        <p:spPr>
          <a:xfrm>
            <a:off x="4580163" y="0"/>
            <a:ext cx="4602481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7B6B8CA3-A7A0-494A-89A5-222CCB6AFEA0}"/>
              </a:ext>
            </a:extLst>
          </p:cNvPr>
          <p:cNvSpPr/>
          <p:nvPr/>
        </p:nvSpPr>
        <p:spPr>
          <a:xfrm>
            <a:off x="-2" y="0"/>
            <a:ext cx="4602481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3143-ECE6-2941-9DE0-A5BE38B6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8098C4-BEBF-624D-8C44-0FC989EB4A6A}"/>
              </a:ext>
            </a:extLst>
          </p:cNvPr>
          <p:cNvSpPr txBox="1">
            <a:spLocks/>
          </p:cNvSpPr>
          <p:nvPr/>
        </p:nvSpPr>
        <p:spPr>
          <a:xfrm>
            <a:off x="364210" y="157322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разделение логики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7CCDEF-6349-A54B-B7C0-DB6E3593E388}"/>
              </a:ext>
            </a:extLst>
          </p:cNvPr>
          <p:cNvGrpSpPr/>
          <p:nvPr/>
        </p:nvGrpSpPr>
        <p:grpSpPr>
          <a:xfrm>
            <a:off x="484340" y="1680110"/>
            <a:ext cx="3611484" cy="2766899"/>
            <a:chOff x="-63671" y="1499525"/>
            <a:chExt cx="3611484" cy="276689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F03D89F-9F47-434C-A7A0-F743CE13DE8E}"/>
                </a:ext>
              </a:extLst>
            </p:cNvPr>
            <p:cNvSpPr/>
            <p:nvPr/>
          </p:nvSpPr>
          <p:spPr>
            <a:xfrm>
              <a:off x="-63671" y="2388987"/>
              <a:ext cx="3611484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800" b="1" dirty="0">
                  <a:solidFill>
                    <a:schemeClr val="bg1"/>
                  </a:solidFill>
                </a:rPr>
                <a:t>«тонкий» </a:t>
              </a:r>
              <a:r>
                <a:rPr lang="en-US" sz="2800" b="1" dirty="0">
                  <a:solidFill>
                    <a:schemeClr val="bg1"/>
                  </a:solidFill>
                </a:rPr>
                <a:t>frontend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bg1"/>
                  </a:solidFill>
                </a:rPr>
                <a:t>разбитый по бизнес-продуктам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bg1"/>
                  </a:solidFill>
                </a:rPr>
                <a:t>с применением  общих инструментов</a:t>
              </a:r>
            </a:p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64BCAF-C58E-3B41-9A89-A69084B8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024" y="1499525"/>
              <a:ext cx="442779" cy="442779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67A0A1-701E-1045-B821-C2AFED2EB338}"/>
              </a:ext>
            </a:extLst>
          </p:cNvPr>
          <p:cNvGrpSpPr/>
          <p:nvPr/>
        </p:nvGrpSpPr>
        <p:grpSpPr>
          <a:xfrm>
            <a:off x="5256560" y="1679157"/>
            <a:ext cx="3337250" cy="2752463"/>
            <a:chOff x="2848096" y="1498572"/>
            <a:chExt cx="3337250" cy="275246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FF791F5-168F-0D4B-ACD9-3FACBECDC2E6}"/>
                </a:ext>
              </a:extLst>
            </p:cNvPr>
            <p:cNvSpPr/>
            <p:nvPr/>
          </p:nvSpPr>
          <p:spPr>
            <a:xfrm>
              <a:off x="2848096" y="2388987"/>
              <a:ext cx="3337250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800" b="1" dirty="0">
                  <a:solidFill>
                    <a:schemeClr val="bg1"/>
                  </a:solidFill>
                </a:rPr>
                <a:t>«толстый» </a:t>
              </a:r>
              <a:r>
                <a:rPr lang="en-US" sz="2800" b="1" dirty="0">
                  <a:solidFill>
                    <a:schemeClr val="bg1"/>
                  </a:solidFill>
                </a:rPr>
                <a:t>backend</a:t>
              </a:r>
              <a:endParaRPr lang="ru-RU" sz="2800" b="1" dirty="0">
                <a:solidFill>
                  <a:schemeClr val="bg1"/>
                </a:solidFill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bg1"/>
                  </a:solidFill>
                </a:rPr>
                <a:t>разбитый на отдельные сервисы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bg1"/>
                  </a:solidFill>
                </a:rPr>
                <a:t>с применением общих инструментов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5FEE0B7-49CF-AC47-9AE4-B42C22D84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1549" y="1498572"/>
              <a:ext cx="442779" cy="442779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FD56C6-17A6-4489-B9F8-C7186B3363C9}"/>
              </a:ext>
            </a:extLst>
          </p:cNvPr>
          <p:cNvSpPr/>
          <p:nvPr/>
        </p:nvSpPr>
        <p:spPr>
          <a:xfrm>
            <a:off x="376475" y="936454"/>
            <a:ext cx="27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DD2F"/>
                </a:solidFill>
              </a:rPr>
              <a:t>между </a:t>
            </a:r>
            <a:r>
              <a:rPr lang="en-US" b="1" dirty="0">
                <a:solidFill>
                  <a:srgbClr val="FFDD2F"/>
                </a:solidFill>
              </a:rPr>
              <a:t>frontend</a:t>
            </a:r>
            <a:r>
              <a:rPr lang="ru-RU" b="1" dirty="0">
                <a:solidFill>
                  <a:srgbClr val="FFDD2F"/>
                </a:solidFill>
              </a:rPr>
              <a:t> и </a:t>
            </a:r>
            <a:r>
              <a:rPr lang="en-US" b="1" dirty="0">
                <a:solidFill>
                  <a:srgbClr val="FFDD2F"/>
                </a:solidFill>
              </a:rPr>
              <a:t>backend</a:t>
            </a:r>
            <a:endParaRPr lang="ru-RU" b="1" dirty="0">
              <a:solidFill>
                <a:srgbClr val="FFDD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3100C626-420C-401A-8103-02098052DB7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E0F6D-25DB-8B44-A371-BEADBB2F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архитектура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ru-RU" b="1" dirty="0">
                <a:solidFill>
                  <a:schemeClr val="bg1"/>
                </a:solidFill>
              </a:rPr>
              <a:t>схема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2F65C-819A-734B-816F-047996DB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8AEA813B-4B10-44E8-8171-3AE3ED55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663" y="97898"/>
            <a:ext cx="945829" cy="965331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11AF910-CDB7-423E-A1DB-567ACD371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" y="1063229"/>
            <a:ext cx="4851235" cy="3704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E363CE-AA2C-47EC-A9E7-3ECD4FE2996A}"/>
              </a:ext>
            </a:extLst>
          </p:cNvPr>
          <p:cNvSpPr txBox="1"/>
          <p:nvPr/>
        </p:nvSpPr>
        <p:spPr>
          <a:xfrm>
            <a:off x="6264150" y="1233837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движок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страниц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C198F-9C1A-4471-8C14-DBB2C4C1BB0A}"/>
              </a:ext>
            </a:extLst>
          </p:cNvPr>
          <p:cNvSpPr txBox="1"/>
          <p:nvPr/>
        </p:nvSpPr>
        <p:spPr>
          <a:xfrm>
            <a:off x="6264150" y="4170445"/>
            <a:ext cx="79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движок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форм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B2053-5B91-4BCA-9689-92CA32D0E3BC}"/>
              </a:ext>
            </a:extLst>
          </p:cNvPr>
          <p:cNvSpPr txBox="1"/>
          <p:nvPr/>
        </p:nvSpPr>
        <p:spPr>
          <a:xfrm>
            <a:off x="6264150" y="2312787"/>
            <a:ext cx="242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библиотека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для трекинга событий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645D88-04E3-4396-8A3F-C22182716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869" y="1376726"/>
            <a:ext cx="311281" cy="3112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472567-007E-470B-9588-F855B4B7B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869" y="2397667"/>
            <a:ext cx="311281" cy="3112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33F6F2-1A97-4EE4-9B2B-D3A64737F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869" y="4321717"/>
            <a:ext cx="311281" cy="311281"/>
          </a:xfrm>
          <a:prstGeom prst="rect">
            <a:avLst/>
          </a:prstGeom>
        </p:spPr>
      </p:pic>
      <p:cxnSp>
        <p:nvCxnSpPr>
          <p:cNvPr id="17" name="Соединительная линия уступом 175">
            <a:extLst>
              <a:ext uri="{FF2B5EF4-FFF2-40B4-BE49-F238E27FC236}">
                <a16:creationId xmlns:a16="http://schemas.microsoft.com/office/drawing/2014/main" id="{E9A5D8BA-1D48-490C-A0F1-680B4CF7E079}"/>
              </a:ext>
            </a:extLst>
          </p:cNvPr>
          <p:cNvCxnSpPr>
            <a:cxnSpLocks/>
          </p:cNvCxnSpPr>
          <p:nvPr/>
        </p:nvCxnSpPr>
        <p:spPr>
          <a:xfrm flipV="1">
            <a:off x="4972050" y="1492250"/>
            <a:ext cx="980821" cy="496661"/>
          </a:xfrm>
          <a:prstGeom prst="bentConnector3">
            <a:avLst>
              <a:gd name="adj1" fmla="val 33815"/>
            </a:avLst>
          </a:prstGeom>
          <a:ln w="19050" cap="rnd">
            <a:solidFill>
              <a:schemeClr val="tx1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75">
            <a:extLst>
              <a:ext uri="{FF2B5EF4-FFF2-40B4-BE49-F238E27FC236}">
                <a16:creationId xmlns:a16="http://schemas.microsoft.com/office/drawing/2014/main" id="{3F3483D6-D5C6-4B1B-A13A-72D4DEFF7BD4}"/>
              </a:ext>
            </a:extLst>
          </p:cNvPr>
          <p:cNvCxnSpPr>
            <a:cxnSpLocks/>
          </p:cNvCxnSpPr>
          <p:nvPr/>
        </p:nvCxnSpPr>
        <p:spPr>
          <a:xfrm flipV="1">
            <a:off x="1874142" y="2583098"/>
            <a:ext cx="4078729" cy="252909"/>
          </a:xfrm>
          <a:prstGeom prst="bentConnector3">
            <a:avLst>
              <a:gd name="adj1" fmla="val 84832"/>
            </a:avLst>
          </a:prstGeom>
          <a:ln w="19050" cap="rnd">
            <a:solidFill>
              <a:srgbClr val="75A3C8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175">
            <a:extLst>
              <a:ext uri="{FF2B5EF4-FFF2-40B4-BE49-F238E27FC236}">
                <a16:creationId xmlns:a16="http://schemas.microsoft.com/office/drawing/2014/main" id="{5DEC2013-A420-44A5-A46C-FFFE5FDBA850}"/>
              </a:ext>
            </a:extLst>
          </p:cNvPr>
          <p:cNvCxnSpPr>
            <a:cxnSpLocks/>
          </p:cNvCxnSpPr>
          <p:nvPr/>
        </p:nvCxnSpPr>
        <p:spPr>
          <a:xfrm>
            <a:off x="4572000" y="4080271"/>
            <a:ext cx="1380871" cy="394710"/>
          </a:xfrm>
          <a:prstGeom prst="bentConnector3">
            <a:avLst>
              <a:gd name="adj1" fmla="val 37584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8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220A0B5-0ED7-8F43-B4DC-F111A1D9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4" name="Номер слайда 2">
            <a:extLst>
              <a:ext uri="{FF2B5EF4-FFF2-40B4-BE49-F238E27FC236}">
                <a16:creationId xmlns:a16="http://schemas.microsoft.com/office/drawing/2014/main" id="{9A614DD3-9DC9-1D4E-AE6B-4FA8E7A0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4210" y="4618663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E3EE16FA-735D-D444-841D-1EA432E58E2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6" name="Slide Number Placeholder 3">
            <a:extLst>
              <a:ext uri="{FF2B5EF4-FFF2-40B4-BE49-F238E27FC236}">
                <a16:creationId xmlns:a16="http://schemas.microsoft.com/office/drawing/2014/main" id="{476D72C7-A460-5F43-ABAA-309EC757BA81}"/>
              </a:ext>
            </a:extLst>
          </p:cNvPr>
          <p:cNvSpPr txBox="1">
            <a:spLocks/>
          </p:cNvSpPr>
          <p:nvPr/>
        </p:nvSpPr>
        <p:spPr>
          <a:xfrm>
            <a:off x="364210" y="46186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765C6F03-C5FE-EB4B-90BD-A723A32177F4}"/>
              </a:ext>
            </a:extLst>
          </p:cNvPr>
          <p:cNvGrpSpPr/>
          <p:nvPr/>
        </p:nvGrpSpPr>
        <p:grpSpPr>
          <a:xfrm>
            <a:off x="2697497" y="2460000"/>
            <a:ext cx="1855232" cy="624620"/>
            <a:chOff x="3809789" y="2648671"/>
            <a:chExt cx="3617240" cy="1217853"/>
          </a:xfrm>
        </p:grpSpPr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ADB2E1F5-1B20-5F47-91D7-9E939C1E8603}"/>
                </a:ext>
              </a:extLst>
            </p:cNvPr>
            <p:cNvGrpSpPr/>
            <p:nvPr/>
          </p:nvGrpSpPr>
          <p:grpSpPr>
            <a:xfrm>
              <a:off x="5172884" y="2648671"/>
              <a:ext cx="864948" cy="816543"/>
              <a:chOff x="5172884" y="2835889"/>
              <a:chExt cx="864948" cy="816543"/>
            </a:xfrm>
          </p:grpSpPr>
          <p:pic>
            <p:nvPicPr>
              <p:cNvPr id="130" name="Рисунок 129">
                <a:extLst>
                  <a:ext uri="{FF2B5EF4-FFF2-40B4-BE49-F238E27FC236}">
                    <a16:creationId xmlns:a16="http://schemas.microsoft.com/office/drawing/2014/main" id="{E5FF0F86-35FA-9042-ACC3-0FEBADD21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2884" y="2835889"/>
                <a:ext cx="735715" cy="723849"/>
              </a:xfrm>
              <a:prstGeom prst="rect">
                <a:avLst/>
              </a:prstGeom>
            </p:spPr>
          </p:pic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id="{959826CB-C26D-A748-98C0-088271086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0533" y="3355133"/>
                <a:ext cx="297299" cy="297299"/>
              </a:xfrm>
              <a:prstGeom prst="rect">
                <a:avLst/>
              </a:prstGeom>
            </p:spPr>
          </p:pic>
        </p:grpSp>
        <p:sp>
          <p:nvSpPr>
            <p:cNvPr id="129" name="Content Placeholder 8">
              <a:extLst>
                <a:ext uri="{FF2B5EF4-FFF2-40B4-BE49-F238E27FC236}">
                  <a16:creationId xmlns:a16="http://schemas.microsoft.com/office/drawing/2014/main" id="{49F5686E-2D46-C949-8354-CF077286E34B}"/>
                </a:ext>
              </a:extLst>
            </p:cNvPr>
            <p:cNvSpPr txBox="1">
              <a:spLocks/>
            </p:cNvSpPr>
            <p:nvPr/>
          </p:nvSpPr>
          <p:spPr>
            <a:xfrm>
              <a:off x="3809789" y="3426661"/>
              <a:ext cx="3617240" cy="4398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900"/>
                </a:lnSpc>
                <a:buNone/>
              </a:pPr>
              <a:r>
                <a:rPr lang="en-US" sz="1400" b="1" dirty="0">
                  <a:solidFill>
                    <a:srgbClr val="9BB9DE"/>
                  </a:solidFill>
                </a:rPr>
                <a:t>release manager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B63B914C-B13E-E941-9567-DED9E2F40DBF}"/>
              </a:ext>
            </a:extLst>
          </p:cNvPr>
          <p:cNvGrpSpPr/>
          <p:nvPr/>
        </p:nvGrpSpPr>
        <p:grpSpPr>
          <a:xfrm>
            <a:off x="468313" y="3587324"/>
            <a:ext cx="1706151" cy="1222021"/>
            <a:chOff x="1433109" y="2463590"/>
            <a:chExt cx="2285995" cy="1637332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6EA0B723-1ED3-3140-BCF5-1C8A3015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A1CA69F4-6533-F648-A2A8-693BAB4A7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7BF2BFE2-B5EC-E34F-B735-CED08C5D7384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40" name="Рисунок 139">
                <a:extLst>
                  <a:ext uri="{FF2B5EF4-FFF2-40B4-BE49-F238E27FC236}">
                    <a16:creationId xmlns:a16="http://schemas.microsoft.com/office/drawing/2014/main" id="{67E5E032-E8D6-1640-A6DA-10BB0006B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41" name="Content Placeholder 8">
                <a:extLst>
                  <a:ext uri="{FF2B5EF4-FFF2-40B4-BE49-F238E27FC236}">
                    <a16:creationId xmlns:a16="http://schemas.microsoft.com/office/drawing/2014/main" id="{F454EF94-EBEA-C340-BA47-74ADC7F42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DEA106C7-1317-E340-8071-59E19AF898AA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38" name="Рисунок 137">
                <a:extLst>
                  <a:ext uri="{FF2B5EF4-FFF2-40B4-BE49-F238E27FC236}">
                    <a16:creationId xmlns:a16="http://schemas.microsoft.com/office/drawing/2014/main" id="{7BA82D3D-2A82-AD49-9511-237712E5F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39" name="Рисунок 138">
                <a:extLst>
                  <a:ext uri="{FF2B5EF4-FFF2-40B4-BE49-F238E27FC236}">
                    <a16:creationId xmlns:a16="http://schemas.microsoft.com/office/drawing/2014/main" id="{5BF4DD55-8702-5348-A6EE-54B5A9BBB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F14EC5DB-4D71-D140-BD1D-27123A4B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E432FD38-699E-0C4B-9B28-B1715CC711BE}"/>
              </a:ext>
            </a:extLst>
          </p:cNvPr>
          <p:cNvCxnSpPr>
            <a:cxnSpLocks/>
          </p:cNvCxnSpPr>
          <p:nvPr/>
        </p:nvCxnSpPr>
        <p:spPr>
          <a:xfrm>
            <a:off x="3618625" y="3125165"/>
            <a:ext cx="0" cy="401563"/>
          </a:xfrm>
          <a:prstGeom prst="line">
            <a:avLst/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>
            <a:extLst>
              <a:ext uri="{FF2B5EF4-FFF2-40B4-BE49-F238E27FC236}">
                <a16:creationId xmlns:a16="http://schemas.microsoft.com/office/drawing/2014/main" id="{8F12495F-3F9D-0E4D-9734-E49852771846}"/>
              </a:ext>
            </a:extLst>
          </p:cNvPr>
          <p:cNvCxnSpPr>
            <a:cxnSpLocks/>
            <a:stCxn id="130" idx="3"/>
          </p:cNvCxnSpPr>
          <p:nvPr/>
        </p:nvCxnSpPr>
        <p:spPr>
          <a:xfrm>
            <a:off x="3773947" y="2645626"/>
            <a:ext cx="1974231" cy="1219718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43">
            <a:extLst>
              <a:ext uri="{FF2B5EF4-FFF2-40B4-BE49-F238E27FC236}">
                <a16:creationId xmlns:a16="http://schemas.microsoft.com/office/drawing/2014/main" id="{B676B768-F177-7041-ADB5-FB277BEE92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98985" y="2650018"/>
            <a:ext cx="1597627" cy="1215325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itle 1">
            <a:extLst>
              <a:ext uri="{FF2B5EF4-FFF2-40B4-BE49-F238E27FC236}">
                <a16:creationId xmlns:a16="http://schemas.microsoft.com/office/drawing/2014/main" id="{8BB374C6-539A-084B-9802-59077FDCCA72}"/>
              </a:ext>
            </a:extLst>
          </p:cNvPr>
          <p:cNvSpPr txBox="1">
            <a:spLocks/>
          </p:cNvSpPr>
          <p:nvPr/>
        </p:nvSpPr>
        <p:spPr>
          <a:xfrm>
            <a:off x="364210" y="154084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структура команды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B25BF951-D7E3-CA47-8966-4B4AAC9F3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999" y="1384124"/>
            <a:ext cx="360985" cy="35516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9410B913-F46C-4D45-BB10-AA0C5665E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12" y="1384124"/>
            <a:ext cx="360985" cy="35516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D14D4B7F-4C47-5C48-9D15-4A2C0C0BF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24" y="1384124"/>
            <a:ext cx="360985" cy="355162"/>
          </a:xfrm>
          <a:prstGeom prst="rect">
            <a:avLst/>
          </a:prstGeom>
        </p:spPr>
      </p:pic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50C35518-9B6F-984D-849C-2243AE462B59}"/>
              </a:ext>
            </a:extLst>
          </p:cNvPr>
          <p:cNvGrpSpPr/>
          <p:nvPr/>
        </p:nvGrpSpPr>
        <p:grpSpPr>
          <a:xfrm>
            <a:off x="3078712" y="1804337"/>
            <a:ext cx="1451960" cy="419891"/>
            <a:chOff x="-1689531" y="1228832"/>
            <a:chExt cx="1451960" cy="419891"/>
          </a:xfrm>
        </p:grpSpPr>
        <p:sp>
          <p:nvSpPr>
            <p:cNvPr id="152" name="Content Placeholder 8">
              <a:extLst>
                <a:ext uri="{FF2B5EF4-FFF2-40B4-BE49-F238E27FC236}">
                  <a16:creationId xmlns:a16="http://schemas.microsoft.com/office/drawing/2014/main" id="{95C2A251-B892-2649-BB99-84957B211B72}"/>
                </a:ext>
              </a:extLst>
            </p:cNvPr>
            <p:cNvSpPr txBox="1">
              <a:spLocks/>
            </p:cNvSpPr>
            <p:nvPr/>
          </p:nvSpPr>
          <p:spPr>
            <a:xfrm>
              <a:off x="-1563748" y="1291056"/>
              <a:ext cx="1326177" cy="3576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rgbClr val="FFDD2F"/>
                  </a:solidFill>
                </a:rPr>
                <a:t>customers</a:t>
              </a:r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DE5A23CF-5820-0446-9013-A0A9005F89A9}"/>
                </a:ext>
              </a:extLst>
            </p:cNvPr>
            <p:cNvGrpSpPr/>
            <p:nvPr/>
          </p:nvGrpSpPr>
          <p:grpSpPr>
            <a:xfrm rot="16200000">
              <a:off x="-1699148" y="1238449"/>
              <a:ext cx="270799" cy="251565"/>
              <a:chOff x="3188824" y="634212"/>
              <a:chExt cx="558574" cy="518900"/>
            </a:xfrm>
          </p:grpSpPr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794302D9-6293-DC48-82B4-F4CA4A1E8E73}"/>
                  </a:ext>
                </a:extLst>
              </p:cNvPr>
              <p:cNvCxnSpPr/>
              <p:nvPr/>
            </p:nvCxnSpPr>
            <p:spPr>
              <a:xfrm flipV="1">
                <a:off x="3188824" y="634212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:a16="http://schemas.microsoft.com/office/drawing/2014/main" id="{DD6EA2FC-B3D7-FB4A-A561-54ADC929C4B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646071" y="1051785"/>
                <a:ext cx="0" cy="202654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64B68E27-6AEB-544A-A7D0-F86FA7098C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3016" y="754240"/>
                <a:ext cx="122410" cy="147117"/>
              </a:xfrm>
              <a:prstGeom prst="line">
                <a:avLst/>
              </a:prstGeom>
              <a:ln cap="rnd">
                <a:solidFill>
                  <a:srgbClr val="FFDD2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708472D7-F6B4-C444-9805-B84378EE7D99}"/>
              </a:ext>
            </a:extLst>
          </p:cNvPr>
          <p:cNvGrpSpPr/>
          <p:nvPr/>
        </p:nvGrpSpPr>
        <p:grpSpPr>
          <a:xfrm>
            <a:off x="2706082" y="1378407"/>
            <a:ext cx="663169" cy="995364"/>
            <a:chOff x="3639881" y="1378407"/>
            <a:chExt cx="663169" cy="995364"/>
          </a:xfrm>
        </p:grpSpPr>
        <p:cxnSp>
          <p:nvCxnSpPr>
            <p:cNvPr id="158" name="Соединительная линия уступом 157">
              <a:extLst>
                <a:ext uri="{FF2B5EF4-FFF2-40B4-BE49-F238E27FC236}">
                  <a16:creationId xmlns:a16="http://schemas.microsoft.com/office/drawing/2014/main" id="{C5D49E86-C4BA-C74E-8251-82BC299A977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750853" y="1821573"/>
              <a:ext cx="622840" cy="481555"/>
            </a:xfrm>
            <a:prstGeom prst="bentConnector3">
              <a:avLst>
                <a:gd name="adj1" fmla="val -35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73919FC4-9F1A-9F4A-84D0-2D31839E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988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04B9D82E-8398-2D40-81C8-98FB50D99682}"/>
              </a:ext>
            </a:extLst>
          </p:cNvPr>
          <p:cNvGrpSpPr/>
          <p:nvPr/>
        </p:nvGrpSpPr>
        <p:grpSpPr>
          <a:xfrm>
            <a:off x="3462252" y="1378407"/>
            <a:ext cx="372630" cy="1000370"/>
            <a:chOff x="4396051" y="1378407"/>
            <a:chExt cx="372630" cy="1000370"/>
          </a:xfrm>
        </p:grpSpPr>
        <p:cxnSp>
          <p:nvCxnSpPr>
            <p:cNvPr id="161" name="Соединительная линия уступом 160">
              <a:extLst>
                <a:ext uri="{FF2B5EF4-FFF2-40B4-BE49-F238E27FC236}">
                  <a16:creationId xmlns:a16="http://schemas.microsoft.com/office/drawing/2014/main" id="{55BEEC69-4870-7B44-A928-31F9F8EB9E73}"/>
                </a:ext>
              </a:extLst>
            </p:cNvPr>
            <p:cNvCxnSpPr>
              <a:cxnSpLocks/>
              <a:endCxn id="162" idx="3"/>
            </p:cNvCxnSpPr>
            <p:nvPr/>
          </p:nvCxnSpPr>
          <p:spPr>
            <a:xfrm rot="5400000" flipH="1" flipV="1">
              <a:off x="4222892" y="1832988"/>
              <a:ext cx="816966" cy="274612"/>
            </a:xfrm>
            <a:prstGeom prst="bentConnector4">
              <a:avLst>
                <a:gd name="adj1" fmla="val 16189"/>
                <a:gd name="adj2" fmla="val 220574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882E36E9-34D2-C84E-9928-9CC900D56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6051" y="1378407"/>
              <a:ext cx="372630" cy="366807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191DE7EB-88BD-0445-9AA6-042A7E06EB6B}"/>
              </a:ext>
            </a:extLst>
          </p:cNvPr>
          <p:cNvGrpSpPr/>
          <p:nvPr/>
        </p:nvGrpSpPr>
        <p:grpSpPr>
          <a:xfrm>
            <a:off x="3677375" y="1378406"/>
            <a:ext cx="910614" cy="995366"/>
            <a:chOff x="4611174" y="1378406"/>
            <a:chExt cx="910614" cy="995366"/>
          </a:xfrm>
        </p:grpSpPr>
        <p:cxnSp>
          <p:nvCxnSpPr>
            <p:cNvPr id="164" name="Соединительная линия уступом 163">
              <a:extLst>
                <a:ext uri="{FF2B5EF4-FFF2-40B4-BE49-F238E27FC236}">
                  <a16:creationId xmlns:a16="http://schemas.microsoft.com/office/drawing/2014/main" id="{9F7A33BA-3D7B-3B4A-90FE-C9175E844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1174" y="1744389"/>
              <a:ext cx="721941" cy="629383"/>
            </a:xfrm>
            <a:prstGeom prst="bentConnector3">
              <a:avLst>
                <a:gd name="adj1" fmla="val 99982"/>
              </a:avLst>
            </a:prstGeom>
            <a:ln w="19050" cap="rnd">
              <a:solidFill>
                <a:srgbClr val="9BB9DE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EB5AE7AE-86C9-2D46-9684-C8DCAAC41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759" y="1378406"/>
              <a:ext cx="373029" cy="367200"/>
            </a:xfrm>
            <a:prstGeom prst="rect">
              <a:avLst/>
            </a:prstGeom>
          </p:spPr>
        </p:pic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D14FBC95-EEB2-094B-B965-E989063F0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501" y="1370046"/>
            <a:ext cx="373219" cy="367200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9E9BF66B-647A-7741-A5E3-8CD167AA1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999" y="1370046"/>
            <a:ext cx="373219" cy="367200"/>
          </a:xfrm>
          <a:prstGeom prst="rect">
            <a:avLst/>
          </a:prstGeom>
        </p:spPr>
      </p:pic>
      <p:sp>
        <p:nvSpPr>
          <p:cNvPr id="168" name="Content Placeholder 8">
            <a:extLst>
              <a:ext uri="{FF2B5EF4-FFF2-40B4-BE49-F238E27FC236}">
                <a16:creationId xmlns:a16="http://schemas.microsoft.com/office/drawing/2014/main" id="{4E946B7A-014B-184A-BABF-880E23DE2850}"/>
              </a:ext>
            </a:extLst>
          </p:cNvPr>
          <p:cNvSpPr txBox="1">
            <a:spLocks/>
          </p:cNvSpPr>
          <p:nvPr/>
        </p:nvSpPr>
        <p:spPr>
          <a:xfrm>
            <a:off x="1500520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169" name="Content Placeholder 8">
            <a:extLst>
              <a:ext uri="{FF2B5EF4-FFF2-40B4-BE49-F238E27FC236}">
                <a16:creationId xmlns:a16="http://schemas.microsoft.com/office/drawing/2014/main" id="{D37FF15D-EE0E-1448-BD7F-873D117838E0}"/>
              </a:ext>
            </a:extLst>
          </p:cNvPr>
          <p:cNvSpPr txBox="1">
            <a:spLocks/>
          </p:cNvSpPr>
          <p:nvPr/>
        </p:nvSpPr>
        <p:spPr>
          <a:xfrm>
            <a:off x="4449706" y="1866561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FFDD2F"/>
                </a:solidFill>
              </a:rPr>
              <a:t>product owner</a:t>
            </a:r>
          </a:p>
        </p:txBody>
      </p:sp>
      <p:sp>
        <p:nvSpPr>
          <p:cNvPr id="170" name="Content Placeholder 8">
            <a:extLst>
              <a:ext uri="{FF2B5EF4-FFF2-40B4-BE49-F238E27FC236}">
                <a16:creationId xmlns:a16="http://schemas.microsoft.com/office/drawing/2014/main" id="{9DD50E42-388C-7B4F-9867-F38596475B5F}"/>
              </a:ext>
            </a:extLst>
          </p:cNvPr>
          <p:cNvSpPr txBox="1">
            <a:spLocks/>
          </p:cNvSpPr>
          <p:nvPr/>
        </p:nvSpPr>
        <p:spPr>
          <a:xfrm>
            <a:off x="2975982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cards team</a:t>
            </a:r>
          </a:p>
        </p:txBody>
      </p:sp>
      <p:sp>
        <p:nvSpPr>
          <p:cNvPr id="171" name="Content Placeholder 8">
            <a:extLst>
              <a:ext uri="{FF2B5EF4-FFF2-40B4-BE49-F238E27FC236}">
                <a16:creationId xmlns:a16="http://schemas.microsoft.com/office/drawing/2014/main" id="{A1DAA655-19BD-7F4B-9AE2-600386AD2B78}"/>
              </a:ext>
            </a:extLst>
          </p:cNvPr>
          <p:cNvSpPr txBox="1">
            <a:spLocks/>
          </p:cNvSpPr>
          <p:nvPr/>
        </p:nvSpPr>
        <p:spPr>
          <a:xfrm>
            <a:off x="1500520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insurance team</a:t>
            </a:r>
          </a:p>
        </p:txBody>
      </p:sp>
      <p:sp>
        <p:nvSpPr>
          <p:cNvPr id="172" name="Content Placeholder 8">
            <a:extLst>
              <a:ext uri="{FF2B5EF4-FFF2-40B4-BE49-F238E27FC236}">
                <a16:creationId xmlns:a16="http://schemas.microsoft.com/office/drawing/2014/main" id="{406A51C2-3A8B-5F4B-B56E-EC5FDB032201}"/>
              </a:ext>
            </a:extLst>
          </p:cNvPr>
          <p:cNvSpPr txBox="1">
            <a:spLocks/>
          </p:cNvSpPr>
          <p:nvPr/>
        </p:nvSpPr>
        <p:spPr>
          <a:xfrm>
            <a:off x="4449706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err="1">
                <a:solidFill>
                  <a:schemeClr val="bg1"/>
                </a:solidFill>
              </a:rPr>
              <a:t>mvno</a:t>
            </a:r>
            <a:r>
              <a:rPr lang="en-US" sz="1400" dirty="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81F0352-3881-884E-B755-92D18A62F711}"/>
              </a:ext>
            </a:extLst>
          </p:cNvPr>
          <p:cNvSpPr txBox="1"/>
          <p:nvPr/>
        </p:nvSpPr>
        <p:spPr>
          <a:xfrm>
            <a:off x="4502552" y="-72920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2400" dirty="0"/>
          </a:p>
        </p:txBody>
      </p:sp>
      <p:cxnSp>
        <p:nvCxnSpPr>
          <p:cNvPr id="174" name="Соединительная линия уступом 173">
            <a:extLst>
              <a:ext uri="{FF2B5EF4-FFF2-40B4-BE49-F238E27FC236}">
                <a16:creationId xmlns:a16="http://schemas.microsoft.com/office/drawing/2014/main" id="{D0271063-695C-474A-BE49-5AEDE2492DC9}"/>
              </a:ext>
            </a:extLst>
          </p:cNvPr>
          <p:cNvCxnSpPr>
            <a:cxnSpLocks/>
          </p:cNvCxnSpPr>
          <p:nvPr/>
        </p:nvCxnSpPr>
        <p:spPr>
          <a:xfrm flipV="1">
            <a:off x="3677375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Соединительная линия уступом 174">
            <a:extLst>
              <a:ext uri="{FF2B5EF4-FFF2-40B4-BE49-F238E27FC236}">
                <a16:creationId xmlns:a16="http://schemas.microsoft.com/office/drawing/2014/main" id="{B53F3A66-3852-7640-B41A-551AC8FAAAD7}"/>
              </a:ext>
            </a:extLst>
          </p:cNvPr>
          <p:cNvCxnSpPr>
            <a:cxnSpLocks/>
          </p:cNvCxnSpPr>
          <p:nvPr/>
        </p:nvCxnSpPr>
        <p:spPr>
          <a:xfrm flipH="1" flipV="1">
            <a:off x="2052669" y="2176158"/>
            <a:ext cx="1330660" cy="273242"/>
          </a:xfrm>
          <a:prstGeom prst="bentConnector3">
            <a:avLst>
              <a:gd name="adj1" fmla="val 100118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175">
            <a:extLst>
              <a:ext uri="{FF2B5EF4-FFF2-40B4-BE49-F238E27FC236}">
                <a16:creationId xmlns:a16="http://schemas.microsoft.com/office/drawing/2014/main" id="{6A72BF5D-5803-DB4C-9986-CE18C7633191}"/>
              </a:ext>
            </a:extLst>
          </p:cNvPr>
          <p:cNvCxnSpPr>
            <a:cxnSpLocks/>
          </p:cNvCxnSpPr>
          <p:nvPr/>
        </p:nvCxnSpPr>
        <p:spPr>
          <a:xfrm rot="5400000">
            <a:off x="802236" y="2440221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Соединительная линия уступом 176">
            <a:extLst>
              <a:ext uri="{FF2B5EF4-FFF2-40B4-BE49-F238E27FC236}">
                <a16:creationId xmlns:a16="http://schemas.microsoft.com/office/drawing/2014/main" id="{80B3F968-34DE-9D4F-BA50-7BE2307C1F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1626" y="2440223"/>
            <a:ext cx="1376843" cy="813382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60F85CDE-D44C-0444-AA61-B0F8C1688420}"/>
              </a:ext>
            </a:extLst>
          </p:cNvPr>
          <p:cNvGrpSpPr/>
          <p:nvPr/>
        </p:nvGrpSpPr>
        <p:grpSpPr>
          <a:xfrm>
            <a:off x="2975982" y="3587324"/>
            <a:ext cx="1400386" cy="1222021"/>
            <a:chOff x="1433109" y="2463590"/>
            <a:chExt cx="1876314" cy="1637332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id="{D262DF6E-8FEC-0A44-BFD7-9FD251D5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94469A05-A691-EE48-BE24-7CBC9849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AD192568-2EE5-5240-8E9B-67C2A318363C}"/>
                </a:ext>
              </a:extLst>
            </p:cNvPr>
            <p:cNvGrpSpPr/>
            <p:nvPr/>
          </p:nvGrpSpPr>
          <p:grpSpPr>
            <a:xfrm>
              <a:off x="2043484" y="2463590"/>
              <a:ext cx="1265939" cy="629056"/>
              <a:chOff x="2146569" y="2463590"/>
              <a:chExt cx="1265939" cy="629056"/>
            </a:xfrm>
          </p:grpSpPr>
          <p:pic>
            <p:nvPicPr>
              <p:cNvPr id="186" name="Рисунок 185">
                <a:extLst>
                  <a:ext uri="{FF2B5EF4-FFF2-40B4-BE49-F238E27FC236}">
                    <a16:creationId xmlns:a16="http://schemas.microsoft.com/office/drawing/2014/main" id="{1C843C5B-78CE-4945-B61B-07E314EC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87" name="Content Placeholder 8">
                <a:extLst>
                  <a:ext uri="{FF2B5EF4-FFF2-40B4-BE49-F238E27FC236}">
                    <a16:creationId xmlns:a16="http://schemas.microsoft.com/office/drawing/2014/main" id="{42F3D8D1-4334-CC40-BD7F-92C6A0F59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807387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FD363151-D909-F84E-8A03-11CB5858CA4C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84" name="Рисунок 183">
                <a:extLst>
                  <a:ext uri="{FF2B5EF4-FFF2-40B4-BE49-F238E27FC236}">
                    <a16:creationId xmlns:a16="http://schemas.microsoft.com/office/drawing/2014/main" id="{925EB262-1E36-EC48-81C3-1F218DBF1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85" name="Рисунок 184">
                <a:extLst>
                  <a:ext uri="{FF2B5EF4-FFF2-40B4-BE49-F238E27FC236}">
                    <a16:creationId xmlns:a16="http://schemas.microsoft.com/office/drawing/2014/main" id="{0F84FD42-B8BC-D347-A08C-126E01EA8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60AFAE14-5887-4C45-872C-568BF8821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EE6F3E33-8D69-4A42-A238-A9082E6F226D}"/>
              </a:ext>
            </a:extLst>
          </p:cNvPr>
          <p:cNvGrpSpPr/>
          <p:nvPr/>
        </p:nvGrpSpPr>
        <p:grpSpPr>
          <a:xfrm>
            <a:off x="5334172" y="3587324"/>
            <a:ext cx="1706151" cy="1222021"/>
            <a:chOff x="1433109" y="2463590"/>
            <a:chExt cx="2285995" cy="1637332"/>
          </a:xfrm>
        </p:grpSpPr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id="{74A1D81E-E52E-5A45-8774-2EDBC3197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90" name="Рисунок 189">
              <a:extLst>
                <a:ext uri="{FF2B5EF4-FFF2-40B4-BE49-F238E27FC236}">
                  <a16:creationId xmlns:a16="http://schemas.microsoft.com/office/drawing/2014/main" id="{CF1287C0-627C-2743-8E3E-377044F1D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93582B01-6C2E-8546-A5C5-AE3382727D57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96" name="Рисунок 195">
                <a:extLst>
                  <a:ext uri="{FF2B5EF4-FFF2-40B4-BE49-F238E27FC236}">
                    <a16:creationId xmlns:a16="http://schemas.microsoft.com/office/drawing/2014/main" id="{2FFDFBB8-D053-A343-BFF2-848FCCF8F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97" name="Content Placeholder 8">
                <a:extLst>
                  <a:ext uri="{FF2B5EF4-FFF2-40B4-BE49-F238E27FC236}">
                    <a16:creationId xmlns:a16="http://schemas.microsoft.com/office/drawing/2014/main" id="{8C4D7E60-465E-9D4F-8A71-4CB71CA33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192" name="Группа 191">
              <a:extLst>
                <a:ext uri="{FF2B5EF4-FFF2-40B4-BE49-F238E27FC236}">
                  <a16:creationId xmlns:a16="http://schemas.microsoft.com/office/drawing/2014/main" id="{DBEE5E8D-966B-D54F-BF05-F49C2B610C99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94" name="Рисунок 193">
                <a:extLst>
                  <a:ext uri="{FF2B5EF4-FFF2-40B4-BE49-F238E27FC236}">
                    <a16:creationId xmlns:a16="http://schemas.microsoft.com/office/drawing/2014/main" id="{3443940D-1FF2-E143-9AAB-C96885047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95" name="Рисунок 194">
                <a:extLst>
                  <a:ext uri="{FF2B5EF4-FFF2-40B4-BE49-F238E27FC236}">
                    <a16:creationId xmlns:a16="http://schemas.microsoft.com/office/drawing/2014/main" id="{B7E6ED84-F581-F443-95ED-ED739475F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id="{27815435-58CF-224F-9C26-0A7AC89A3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87A78D3-93DE-3F42-9331-BF2264E215D7}"/>
              </a:ext>
            </a:extLst>
          </p:cNvPr>
          <p:cNvGrpSpPr/>
          <p:nvPr/>
        </p:nvGrpSpPr>
        <p:grpSpPr>
          <a:xfrm>
            <a:off x="7089553" y="1446522"/>
            <a:ext cx="1557776" cy="1525298"/>
            <a:chOff x="6580625" y="1723477"/>
            <a:chExt cx="1557776" cy="1525298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D58A354D-3403-AB4A-9149-13912D6EE8EB}"/>
                </a:ext>
              </a:extLst>
            </p:cNvPr>
            <p:cNvGrpSpPr/>
            <p:nvPr/>
          </p:nvGrpSpPr>
          <p:grpSpPr>
            <a:xfrm>
              <a:off x="6912431" y="1723477"/>
              <a:ext cx="953025" cy="1002836"/>
              <a:chOff x="6912431" y="1723477"/>
              <a:chExt cx="953025" cy="1002836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F6DB32CA-5569-3E47-B701-C738A7E69668}"/>
                  </a:ext>
                </a:extLst>
              </p:cNvPr>
              <p:cNvGrpSpPr/>
              <p:nvPr/>
            </p:nvGrpSpPr>
            <p:grpSpPr>
              <a:xfrm>
                <a:off x="7040150" y="1723477"/>
                <a:ext cx="825306" cy="753652"/>
                <a:chOff x="7040150" y="1723477"/>
                <a:chExt cx="825306" cy="753652"/>
              </a:xfrm>
            </p:grpSpPr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3E896543-9DB0-4B45-9F96-FECD0B44F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0150" y="1723477"/>
                  <a:ext cx="638727" cy="628425"/>
                </a:xfrm>
                <a:prstGeom prst="rect">
                  <a:avLst/>
                </a:prstGeom>
              </p:spPr>
            </p:pic>
            <p:pic>
              <p:nvPicPr>
                <p:cNvPr id="3" name="Рисунок 2">
                  <a:extLst>
                    <a:ext uri="{FF2B5EF4-FFF2-40B4-BE49-F238E27FC236}">
                      <a16:creationId xmlns:a16="http://schemas.microsoft.com/office/drawing/2014/main" id="{C27919B3-5D5C-1A4F-8E75-C9C0F0B87D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9056" y="2121529"/>
                  <a:ext cx="406400" cy="355600"/>
                </a:xfrm>
                <a:prstGeom prst="rect">
                  <a:avLst/>
                </a:prstGeom>
              </p:spPr>
            </p:pic>
          </p:grp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8555C33-E70D-5A43-B173-11039DF46A31}"/>
                  </a:ext>
                </a:extLst>
              </p:cNvPr>
              <p:cNvSpPr/>
              <p:nvPr/>
            </p:nvSpPr>
            <p:spPr>
              <a:xfrm>
                <a:off x="6912431" y="2403852"/>
                <a:ext cx="838756" cy="322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ts val="1900"/>
                  </a:lnSpc>
                </a:pPr>
                <a:r>
                  <a:rPr lang="en-US" sz="1400" b="1" dirty="0">
                    <a:solidFill>
                      <a:srgbClr val="F2BA44"/>
                    </a:solidFill>
                  </a:rPr>
                  <a:t>architect</a:t>
                </a: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D97E6FE-66AA-AF49-970B-4615756E651F}"/>
                </a:ext>
              </a:extLst>
            </p:cNvPr>
            <p:cNvGrpSpPr/>
            <p:nvPr/>
          </p:nvGrpSpPr>
          <p:grpSpPr>
            <a:xfrm>
              <a:off x="6580625" y="2784498"/>
              <a:ext cx="1557776" cy="464277"/>
              <a:chOff x="6696848" y="2874104"/>
              <a:chExt cx="1557776" cy="464277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9E078992-1DC9-F54E-89B9-C6D656112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6848" y="2874104"/>
                <a:ext cx="471888" cy="464277"/>
              </a:xfrm>
              <a:prstGeom prst="rect">
                <a:avLst/>
              </a:prstGeom>
            </p:spPr>
          </p:pic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id="{ED6E075B-C9C4-4548-899F-80145890D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9792" y="2874104"/>
                <a:ext cx="471888" cy="464277"/>
              </a:xfrm>
              <a:prstGeom prst="rect">
                <a:avLst/>
              </a:prstGeom>
            </p:spPr>
          </p:pic>
          <p:pic>
            <p:nvPicPr>
              <p:cNvPr id="93" name="Рисунок 92">
                <a:extLst>
                  <a:ext uri="{FF2B5EF4-FFF2-40B4-BE49-F238E27FC236}">
                    <a16:creationId xmlns:a16="http://schemas.microsoft.com/office/drawing/2014/main" id="{C898F171-52F1-7848-B28E-8930E0835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2736" y="2874104"/>
                <a:ext cx="471888" cy="464277"/>
              </a:xfrm>
              <a:prstGeom prst="rect">
                <a:avLst/>
              </a:prstGeom>
            </p:spPr>
          </p:pic>
        </p:grpSp>
      </p:grpSp>
      <p:sp>
        <p:nvSpPr>
          <p:cNvPr id="96" name="Content Placeholder 8">
            <a:extLst>
              <a:ext uri="{FF2B5EF4-FFF2-40B4-BE49-F238E27FC236}">
                <a16:creationId xmlns:a16="http://schemas.microsoft.com/office/drawing/2014/main" id="{CEA538AC-329B-924A-9FB0-F91E593B055C}"/>
              </a:ext>
            </a:extLst>
          </p:cNvPr>
          <p:cNvSpPr txBox="1">
            <a:spLocks/>
          </p:cNvSpPr>
          <p:nvPr/>
        </p:nvSpPr>
        <p:spPr>
          <a:xfrm>
            <a:off x="7225857" y="940342"/>
            <a:ext cx="1326177" cy="357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core team</a:t>
            </a:r>
          </a:p>
        </p:txBody>
      </p:sp>
      <p:cxnSp>
        <p:nvCxnSpPr>
          <p:cNvPr id="97" name="Соединительная линия уступом 96">
            <a:extLst>
              <a:ext uri="{FF2B5EF4-FFF2-40B4-BE49-F238E27FC236}">
                <a16:creationId xmlns:a16="http://schemas.microsoft.com/office/drawing/2014/main" id="{12DD586E-785D-794A-A75D-B0FDF7527ED8}"/>
              </a:ext>
            </a:extLst>
          </p:cNvPr>
          <p:cNvCxnSpPr>
            <a:cxnSpLocks/>
          </p:cNvCxnSpPr>
          <p:nvPr/>
        </p:nvCxnSpPr>
        <p:spPr>
          <a:xfrm rot="5400000">
            <a:off x="6147515" y="2426190"/>
            <a:ext cx="1440400" cy="1164274"/>
          </a:xfrm>
          <a:prstGeom prst="bentConnector3">
            <a:avLst>
              <a:gd name="adj1" fmla="val 244"/>
            </a:avLst>
          </a:prstGeom>
          <a:ln w="19050" cap="rnd">
            <a:solidFill>
              <a:srgbClr val="F2BA44"/>
            </a:solidFill>
            <a:prstDash val="sysDot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8F6204F-C533-B647-9320-0030D5097947}"/>
              </a:ext>
            </a:extLst>
          </p:cNvPr>
          <p:cNvGrpSpPr/>
          <p:nvPr/>
        </p:nvGrpSpPr>
        <p:grpSpPr>
          <a:xfrm>
            <a:off x="4229327" y="2288128"/>
            <a:ext cx="4030788" cy="2671050"/>
            <a:chOff x="4229327" y="2288128"/>
            <a:chExt cx="4030788" cy="2671050"/>
          </a:xfrm>
        </p:grpSpPr>
        <p:cxnSp>
          <p:nvCxnSpPr>
            <p:cNvPr id="109" name="Соединительная линия уступом 108">
              <a:extLst>
                <a:ext uri="{FF2B5EF4-FFF2-40B4-BE49-F238E27FC236}">
                  <a16:creationId xmlns:a16="http://schemas.microsoft.com/office/drawing/2014/main" id="{D8CB5324-D0CC-B947-942E-2E0923567A4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4386228" y="2288128"/>
              <a:ext cx="3873887" cy="2671050"/>
            </a:xfrm>
            <a:prstGeom prst="bentConnector3">
              <a:avLst>
                <a:gd name="adj1" fmla="val -15683"/>
              </a:avLst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Соединительная линия уступом 200">
              <a:extLst>
                <a:ext uri="{FF2B5EF4-FFF2-40B4-BE49-F238E27FC236}">
                  <a16:creationId xmlns:a16="http://schemas.microsoft.com/office/drawing/2014/main" id="{EB1CCB81-5ED9-6D43-BC47-C4E128DD58A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773672" y="4337887"/>
              <a:ext cx="1076946" cy="165635"/>
            </a:xfrm>
            <a:prstGeom prst="bentConnector3">
              <a:avLst>
                <a:gd name="adj1" fmla="val -485"/>
              </a:avLst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740348ED-89BD-764F-900E-D378011280AD}"/>
              </a:ext>
            </a:extLst>
          </p:cNvPr>
          <p:cNvGrpSpPr/>
          <p:nvPr/>
        </p:nvGrpSpPr>
        <p:grpSpPr>
          <a:xfrm>
            <a:off x="2441918" y="886131"/>
            <a:ext cx="2303188" cy="4257369"/>
            <a:chOff x="3375717" y="1298009"/>
            <a:chExt cx="2303188" cy="3845491"/>
          </a:xfrm>
        </p:grpSpPr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B8A8F5EF-C9B2-DC4B-B2AF-1A50F12EE069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17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>
              <a:extLst>
                <a:ext uri="{FF2B5EF4-FFF2-40B4-BE49-F238E27FC236}">
                  <a16:creationId xmlns:a16="http://schemas.microsoft.com/office/drawing/2014/main" id="{4A02B845-6280-E848-81F4-951EAC8E9397}"/>
                </a:ext>
              </a:extLst>
            </p:cNvPr>
            <p:cNvCxnSpPr>
              <a:cxnSpLocks/>
            </p:cNvCxnSpPr>
            <p:nvPr/>
          </p:nvCxnSpPr>
          <p:spPr>
            <a:xfrm>
              <a:off x="5678905" y="1298009"/>
              <a:ext cx="0" cy="3845491"/>
            </a:xfrm>
            <a:prstGeom prst="line">
              <a:avLst/>
            </a:prstGeom>
            <a:ln w="57150">
              <a:solidFill>
                <a:srgbClr val="9BB9DE">
                  <a:alpha val="42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EEDD975-C9ED-FD4A-AFEC-67CEFDC14F83}"/>
              </a:ext>
            </a:extLst>
          </p:cNvPr>
          <p:cNvGrpSpPr/>
          <p:nvPr/>
        </p:nvGrpSpPr>
        <p:grpSpPr>
          <a:xfrm>
            <a:off x="1700037" y="1997601"/>
            <a:ext cx="6694490" cy="2894906"/>
            <a:chOff x="1700037" y="1997601"/>
            <a:chExt cx="6694490" cy="2894906"/>
          </a:xfrm>
        </p:grpSpPr>
        <p:cxnSp>
          <p:nvCxnSpPr>
            <p:cNvPr id="202" name="Соединительная линия уступом 201">
              <a:extLst>
                <a:ext uri="{FF2B5EF4-FFF2-40B4-BE49-F238E27FC236}">
                  <a16:creationId xmlns:a16="http://schemas.microsoft.com/office/drawing/2014/main" id="{0B916AE7-CED8-984C-B7D6-22F6D0E451F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845142" y="1997601"/>
              <a:ext cx="6549385" cy="2894906"/>
            </a:xfrm>
            <a:prstGeom prst="bentConnector3">
              <a:avLst>
                <a:gd name="adj1" fmla="val -8865"/>
              </a:avLst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Соединительная линия уступом 203">
              <a:extLst>
                <a:ext uri="{FF2B5EF4-FFF2-40B4-BE49-F238E27FC236}">
                  <a16:creationId xmlns:a16="http://schemas.microsoft.com/office/drawing/2014/main" id="{7E6B4C65-665F-7C41-9AB9-C67EE4583E9B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>
              <a:off x="1700037" y="4184283"/>
              <a:ext cx="145106" cy="708224"/>
            </a:xfrm>
            <a:prstGeom prst="bentConnector2">
              <a:avLst/>
            </a:prstGeom>
            <a:ln w="19050" cap="rnd">
              <a:solidFill>
                <a:srgbClr val="F2BA44"/>
              </a:solidFill>
              <a:prstDash val="sysDot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0C134AD6-F87C-664D-8219-DCD32563BD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545" y="17866"/>
            <a:ext cx="2390473" cy="8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5CCD4962-BCC1-8348-8BAF-7F7E41A96A2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A1463-6218-C841-AD4D-E05C27E8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941BD5B-E19C-854F-B7B8-BF27881BC234}"/>
              </a:ext>
            </a:extLst>
          </p:cNvPr>
          <p:cNvSpPr txBox="1">
            <a:spLocks/>
          </p:cNvSpPr>
          <p:nvPr/>
        </p:nvSpPr>
        <p:spPr>
          <a:xfrm>
            <a:off x="364210" y="2650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4800"/>
              </a:lnSpc>
            </a:pPr>
            <a:r>
              <a:rPr lang="ru-RU" sz="4800" dirty="0">
                <a:solidFill>
                  <a:schemeClr val="bg1"/>
                </a:solidFill>
              </a:rPr>
              <a:t>задачи команд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8D4E732-A5F6-1D44-9B3E-7D6925660F74}"/>
              </a:ext>
            </a:extLst>
          </p:cNvPr>
          <p:cNvSpPr/>
          <p:nvPr/>
        </p:nvSpPr>
        <p:spPr>
          <a:xfrm>
            <a:off x="1" y="1815610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82FD3BFD-C01C-ED48-BDFB-38003175274A}"/>
              </a:ext>
            </a:extLst>
          </p:cNvPr>
          <p:cNvSpPr/>
          <p:nvPr/>
        </p:nvSpPr>
        <p:spPr>
          <a:xfrm>
            <a:off x="-1" y="2893499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71CF93C9-3138-CC49-A114-63C38FA33E31}"/>
              </a:ext>
            </a:extLst>
          </p:cNvPr>
          <p:cNvSpPr/>
          <p:nvPr/>
        </p:nvSpPr>
        <p:spPr>
          <a:xfrm>
            <a:off x="1" y="3955472"/>
            <a:ext cx="9144000" cy="534925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AD5870A-8413-CB46-90FA-0C744D7B363D}"/>
              </a:ext>
            </a:extLst>
          </p:cNvPr>
          <p:cNvSpPr txBox="1"/>
          <p:nvPr/>
        </p:nvSpPr>
        <p:spPr>
          <a:xfrm>
            <a:off x="3320678" y="1341095"/>
            <a:ext cx="5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479376-39FC-CE42-92D9-FBF632058E59}"/>
              </a:ext>
            </a:extLst>
          </p:cNvPr>
          <p:cNvSpPr txBox="1"/>
          <p:nvPr/>
        </p:nvSpPr>
        <p:spPr>
          <a:xfrm>
            <a:off x="4289785" y="1341095"/>
            <a:ext cx="110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insurance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9D72414-9F4D-9F41-940A-60BF37AB25E2}"/>
              </a:ext>
            </a:extLst>
          </p:cNvPr>
          <p:cNvSpPr txBox="1"/>
          <p:nvPr/>
        </p:nvSpPr>
        <p:spPr>
          <a:xfrm>
            <a:off x="6918343" y="1341095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home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DD8C0D7-2D4D-1F48-B1F1-565685CA554A}"/>
              </a:ext>
            </a:extLst>
          </p:cNvPr>
          <p:cNvSpPr txBox="1"/>
          <p:nvPr/>
        </p:nvSpPr>
        <p:spPr>
          <a:xfrm>
            <a:off x="600672" y="3504446"/>
            <a:ext cx="15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формы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53F8D96-1EF6-0E47-AF0D-85D657D9CA71}"/>
              </a:ext>
            </a:extLst>
          </p:cNvPr>
          <p:cNvSpPr txBox="1"/>
          <p:nvPr/>
        </p:nvSpPr>
        <p:spPr>
          <a:xfrm>
            <a:off x="600671" y="2428380"/>
            <a:ext cx="239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блоки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страниц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ABFCAD1-EBF2-7F41-B31F-75D75E0DF157}"/>
              </a:ext>
            </a:extLst>
          </p:cNvPr>
          <p:cNvSpPr txBox="1"/>
          <p:nvPr/>
        </p:nvSpPr>
        <p:spPr>
          <a:xfrm>
            <a:off x="600671" y="1898406"/>
            <a:ext cx="212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движок</a:t>
            </a:r>
            <a:r>
              <a:rPr lang="en-US" b="1" dirty="0"/>
              <a:t> </a:t>
            </a:r>
            <a:r>
              <a:rPr lang="ru-RU" b="1" dirty="0"/>
              <a:t>страниц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A2CB89-8DBB-7943-8BB5-DC33507E43CC}"/>
              </a:ext>
            </a:extLst>
          </p:cNvPr>
          <p:cNvSpPr txBox="1"/>
          <p:nvPr/>
        </p:nvSpPr>
        <p:spPr>
          <a:xfrm>
            <a:off x="600671" y="2976295"/>
            <a:ext cx="221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движок форм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30910FE-58A2-124B-B341-A3066C7DEECB}"/>
              </a:ext>
            </a:extLst>
          </p:cNvPr>
          <p:cNvSpPr txBox="1"/>
          <p:nvPr/>
        </p:nvSpPr>
        <p:spPr>
          <a:xfrm>
            <a:off x="600671" y="4038268"/>
            <a:ext cx="121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трекинг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2BD9B1-A38B-114C-A8CF-CD12CFFC545B}"/>
              </a:ext>
            </a:extLst>
          </p:cNvPr>
          <p:cNvSpPr txBox="1"/>
          <p:nvPr/>
        </p:nvSpPr>
        <p:spPr>
          <a:xfrm>
            <a:off x="5767077" y="134109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sme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3487CC4C-B274-CD4E-9DE6-B908679065D0}"/>
              </a:ext>
            </a:extLst>
          </p:cNvPr>
          <p:cNvSpPr/>
          <p:nvPr/>
        </p:nvSpPr>
        <p:spPr>
          <a:xfrm>
            <a:off x="0" y="1282628"/>
            <a:ext cx="2607719" cy="5349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623A33-1905-3B45-9986-69FB3B9F8F9E}"/>
              </a:ext>
            </a:extLst>
          </p:cNvPr>
          <p:cNvSpPr txBox="1"/>
          <p:nvPr/>
        </p:nvSpPr>
        <p:spPr>
          <a:xfrm>
            <a:off x="131549" y="1484669"/>
            <a:ext cx="144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функционал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7887066-6B84-5343-9986-29713A03EE7B}"/>
              </a:ext>
            </a:extLst>
          </p:cNvPr>
          <p:cNvSpPr txBox="1"/>
          <p:nvPr/>
        </p:nvSpPr>
        <p:spPr>
          <a:xfrm>
            <a:off x="1566440" y="1313303"/>
            <a:ext cx="91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команды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D5AD21-A563-8B41-ADDA-80E0FDD2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18" y="2455608"/>
            <a:ext cx="314876" cy="3148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76399C-3C2B-D44A-9942-8294EAE0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60" y="1909890"/>
            <a:ext cx="346364" cy="34636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BC43847-38DC-D242-A0AD-90B775C7F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41" y="2455608"/>
            <a:ext cx="314876" cy="31487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08857F36-BA8E-CF46-93A5-E636945C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68" y="2455608"/>
            <a:ext cx="314876" cy="31487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90F2CA0-A95E-FB48-9358-3E785B27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18" y="3531674"/>
            <a:ext cx="314876" cy="31487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AD9D58D-EC09-694E-882B-68F4ABFB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41" y="3531674"/>
            <a:ext cx="314876" cy="31487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D7B3FE1-302E-944B-9B4F-FA402F80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68" y="3531674"/>
            <a:ext cx="314876" cy="31487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83A8540-611E-A644-8BB7-4827F093B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60" y="4049752"/>
            <a:ext cx="346364" cy="34636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55FE15A-8E1A-DB46-BA9F-53F13FBF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60" y="2987779"/>
            <a:ext cx="346364" cy="34636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326BC3B4-EFDD-0546-871E-86CF54D08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274" y="2987779"/>
            <a:ext cx="346364" cy="34636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ADC0E89-EE0E-0C46-BEF7-B44614CB7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397" y="2987779"/>
            <a:ext cx="346364" cy="34636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283D69E8-1CCD-F842-9760-F661716CE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424" y="2987779"/>
            <a:ext cx="346364" cy="3463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7963FB-140D-4748-97C5-4A7B36693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104" y="3531674"/>
            <a:ext cx="314876" cy="314876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EC6A45CF-8A5B-AA48-A120-CB57F1175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104" y="2455608"/>
            <a:ext cx="314876" cy="31487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5B4CA30-8A4C-214A-827B-F549404D2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018" y="1925634"/>
            <a:ext cx="314876" cy="31487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F25EC88-3B9F-144A-99FD-4679C140F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141" y="1925634"/>
            <a:ext cx="314876" cy="31487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7FA76EC-9A45-3544-A605-284840BEB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168" y="1925634"/>
            <a:ext cx="314876" cy="314876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3889B7A6-6AF1-FA47-8656-99BC10595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018" y="4065496"/>
            <a:ext cx="314876" cy="314876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06EB5FE5-B4BB-F14E-A026-66AE6AC29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141" y="4065496"/>
            <a:ext cx="314876" cy="314876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F3DD704-A39E-DC44-9A40-C4DEFF72C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168" y="4065496"/>
            <a:ext cx="314876" cy="3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105" grpId="0"/>
      <p:bldP spid="106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61" grpId="0" animBg="1"/>
      <p:bldP spid="108" grpId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275014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ts val="6000"/>
              </a:lnSpc>
              <a:buNone/>
            </a:pPr>
            <a:r>
              <a:rPr lang="ru-RU" sz="6000" b="1" dirty="0"/>
              <a:t>границы применимости принципов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7148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724049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6000" b="1" dirty="0" err="1">
                <a:solidFill>
                  <a:srgbClr val="FFDD2F"/>
                </a:solidFill>
              </a:rPr>
              <a:t>seo</a:t>
            </a:r>
            <a:endParaRPr lang="ru-RU" sz="6000" b="1" dirty="0">
              <a:solidFill>
                <a:srgbClr val="FFDD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36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57E777D-992F-2146-B4D2-FA88221C7AB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42DC0B4-8ADF-9A4D-B3D9-CDBD8CE13508}"/>
              </a:ext>
            </a:extLst>
          </p:cNvPr>
          <p:cNvSpPr/>
          <p:nvPr/>
        </p:nvSpPr>
        <p:spPr>
          <a:xfrm>
            <a:off x="6137328" y="0"/>
            <a:ext cx="3006672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5CB4247-A056-C44F-8536-9EA03D991663}"/>
              </a:ext>
            </a:extLst>
          </p:cNvPr>
          <p:cNvSpPr/>
          <p:nvPr/>
        </p:nvSpPr>
        <p:spPr>
          <a:xfrm>
            <a:off x="3068664" y="0"/>
            <a:ext cx="3068664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BE39AA02-298B-F94E-A177-151F0C8797E2}"/>
              </a:ext>
            </a:extLst>
          </p:cNvPr>
          <p:cNvSpPr/>
          <p:nvPr/>
        </p:nvSpPr>
        <p:spPr>
          <a:xfrm>
            <a:off x="0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1423" y="136093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j-lt"/>
              </a:rPr>
              <a:t>SEO - </a:t>
            </a:r>
            <a:r>
              <a:rPr lang="ru-RU" sz="4800" dirty="0">
                <a:latin typeface="+mj-lt"/>
              </a:rPr>
              <a:t>задачи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F71C41-7AD4-8A42-8760-FE90043A0AFD}"/>
              </a:ext>
            </a:extLst>
          </p:cNvPr>
          <p:cNvSpPr/>
          <p:nvPr/>
        </p:nvSpPr>
        <p:spPr>
          <a:xfrm>
            <a:off x="364212" y="1563688"/>
            <a:ext cx="290710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оптимизация </a:t>
            </a:r>
            <a:b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продуктовых страниц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DF403A5-7FF2-E545-95DB-255C8BE02726}"/>
              </a:ext>
            </a:extLst>
          </p:cNvPr>
          <p:cNvSpPr/>
          <p:nvPr/>
        </p:nvSpPr>
        <p:spPr>
          <a:xfrm>
            <a:off x="371707" y="2337520"/>
            <a:ext cx="24943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>
              <a:lnSpc>
                <a:spcPts val="1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правильный контент</a:t>
            </a:r>
          </a:p>
          <a:p>
            <a:pPr marL="180000" lvl="1" indent="-180000">
              <a:lnSpc>
                <a:spcPts val="1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правильные инструменты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7A9814-1B5A-534D-904F-7C59EE91BD9C}"/>
              </a:ext>
            </a:extLst>
          </p:cNvPr>
          <p:cNvSpPr/>
          <p:nvPr/>
        </p:nvSpPr>
        <p:spPr>
          <a:xfrm>
            <a:off x="3356942" y="1563688"/>
            <a:ext cx="32373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объединение 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продуктовых страниц и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рекламных лэндингов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07B40C-AA8C-3A40-A0EC-C2CE2ECC67B0}"/>
              </a:ext>
            </a:extLst>
          </p:cNvPr>
          <p:cNvSpPr/>
          <p:nvPr/>
        </p:nvSpPr>
        <p:spPr>
          <a:xfrm>
            <a:off x="6594258" y="1563688"/>
            <a:ext cx="201935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использование </a:t>
            </a:r>
            <a:r>
              <a:rPr lang="ru-RU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поведенческих факторов за счет персонализаций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5DC2978-D603-974B-B051-6C0D67B5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10" y="4621429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3" grpId="0" animBg="1"/>
      <p:bldP spid="13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57E777D-992F-2146-B4D2-FA88221C7AB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42DC0B4-8ADF-9A4D-B3D9-CDBD8CE13508}"/>
              </a:ext>
            </a:extLst>
          </p:cNvPr>
          <p:cNvSpPr/>
          <p:nvPr/>
        </p:nvSpPr>
        <p:spPr>
          <a:xfrm>
            <a:off x="6137328" y="0"/>
            <a:ext cx="3006672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5CB4247-A056-C44F-8536-9EA03D991663}"/>
              </a:ext>
            </a:extLst>
          </p:cNvPr>
          <p:cNvSpPr/>
          <p:nvPr/>
        </p:nvSpPr>
        <p:spPr>
          <a:xfrm>
            <a:off x="3068664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BE39AA02-298B-F94E-A177-151F0C8797E2}"/>
              </a:ext>
            </a:extLst>
          </p:cNvPr>
          <p:cNvSpPr/>
          <p:nvPr/>
        </p:nvSpPr>
        <p:spPr>
          <a:xfrm>
            <a:off x="0" y="0"/>
            <a:ext cx="3068664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1423" y="136093"/>
            <a:ext cx="8229600" cy="85725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j-lt"/>
              </a:rPr>
              <a:t>SEO - </a:t>
            </a:r>
            <a:r>
              <a:rPr lang="ru-RU" sz="4800" dirty="0">
                <a:latin typeface="+mj-lt"/>
              </a:rPr>
              <a:t>проблемы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F71C41-7AD4-8A42-8760-FE90043A0AFD}"/>
              </a:ext>
            </a:extLst>
          </p:cNvPr>
          <p:cNvSpPr/>
          <p:nvPr/>
        </p:nvSpPr>
        <p:spPr>
          <a:xfrm>
            <a:off x="364212" y="1563688"/>
            <a:ext cx="2907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есть лаг между действиями </a:t>
            </a:r>
            <a:br>
              <a:rPr lang="ru-RU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результатом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7A9814-1B5A-534D-904F-7C59EE91BD9C}"/>
              </a:ext>
            </a:extLst>
          </p:cNvPr>
          <p:cNvSpPr/>
          <p:nvPr/>
        </p:nvSpPr>
        <p:spPr>
          <a:xfrm>
            <a:off x="3356942" y="1563688"/>
            <a:ext cx="251574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rgbClr val="FFDD2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нет четкого понимания внутренней работы алгоритма поисковых систем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07B40C-AA8C-3A40-A0EC-C2CE2ECC67B0}"/>
              </a:ext>
            </a:extLst>
          </p:cNvPr>
          <p:cNvSpPr/>
          <p:nvPr/>
        </p:nvSpPr>
        <p:spPr>
          <a:xfrm>
            <a:off x="6594258" y="1563688"/>
            <a:ext cx="20193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rgbClr val="FFDD2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 всегда технический движок позволяет реализовать запросы </a:t>
            </a:r>
            <a:br>
              <a:rPr lang="ru-RU" b="1" dirty="0">
                <a:solidFill>
                  <a:srgbClr val="FFDD2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err="1">
                <a:solidFill>
                  <a:srgbClr val="FFDD2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r>
              <a:rPr lang="ru-RU" b="1" dirty="0">
                <a:solidFill>
                  <a:srgbClr val="FFDD2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-специалиста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5DC2978-D603-974B-B051-6C0D67B5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10" y="4621429"/>
            <a:ext cx="2133600" cy="273844"/>
          </a:xfrm>
        </p:spPr>
        <p:txBody>
          <a:bodyPr/>
          <a:lstStyle/>
          <a:p>
            <a:fld id="{1FEB601F-72D7-314C-B49F-2D7C961BC6D9}" type="slidenum">
              <a:rPr lang="ru-RU" smtClean="0"/>
              <a:t>29</a:t>
            </a:fld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5E1A138-5096-47EC-9A6D-5C4CED8FD05B}"/>
              </a:ext>
            </a:extLst>
          </p:cNvPr>
          <p:cNvGrpSpPr/>
          <p:nvPr/>
        </p:nvGrpSpPr>
        <p:grpSpPr>
          <a:xfrm>
            <a:off x="7257217" y="376615"/>
            <a:ext cx="1710577" cy="675968"/>
            <a:chOff x="5005087" y="3273570"/>
            <a:chExt cx="3599886" cy="1422565"/>
          </a:xfrm>
        </p:grpSpPr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C171E587-DB31-43B0-BEF9-1F22283A600B}"/>
                </a:ext>
              </a:extLst>
            </p:cNvPr>
            <p:cNvSpPr/>
            <p:nvPr/>
          </p:nvSpPr>
          <p:spPr>
            <a:xfrm>
              <a:off x="5005087" y="3273570"/>
              <a:ext cx="3599886" cy="1422565"/>
            </a:xfrm>
            <a:prstGeom prst="roundRect">
              <a:avLst>
                <a:gd name="adj" fmla="val 782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BFA0381D-763C-4786-A943-FC39ED33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9105" y="3379753"/>
              <a:ext cx="3410327" cy="1220881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F9389D-CD76-417C-B7FA-8C93FCAA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65" y="365403"/>
            <a:ext cx="716871" cy="67596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F02DE-1E6B-AC4C-B22E-DCBDC93C499D}"/>
              </a:ext>
            </a:extLst>
          </p:cNvPr>
          <p:cNvCxnSpPr/>
          <p:nvPr/>
        </p:nvCxnSpPr>
        <p:spPr>
          <a:xfrm>
            <a:off x="6210677" y="1926"/>
            <a:ext cx="2933323" cy="1220106"/>
          </a:xfrm>
          <a:prstGeom prst="line">
            <a:avLst/>
          </a:prstGeom>
          <a:ln w="53975">
            <a:solidFill>
              <a:srgbClr val="FF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B4232D-B4F2-B54C-9173-44E2B1FD903A}"/>
              </a:ext>
            </a:extLst>
          </p:cNvPr>
          <p:cNvCxnSpPr/>
          <p:nvPr/>
        </p:nvCxnSpPr>
        <p:spPr>
          <a:xfrm flipV="1">
            <a:off x="6293855" y="1926"/>
            <a:ext cx="2850145" cy="1269931"/>
          </a:xfrm>
          <a:prstGeom prst="line">
            <a:avLst/>
          </a:prstGeom>
          <a:ln w="53975">
            <a:solidFill>
              <a:srgbClr val="FF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3" grpId="0" animBg="1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D7E5B51-2320-BE42-AFB4-BA2A7EC988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FB7E501-F495-6D46-ACFB-1AC57A938C85}"/>
              </a:ext>
            </a:extLst>
          </p:cNvPr>
          <p:cNvSpPr/>
          <p:nvPr/>
        </p:nvSpPr>
        <p:spPr>
          <a:xfrm>
            <a:off x="0" y="0"/>
            <a:ext cx="6368143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566AC4-2C82-B24B-9BB7-A287CD55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158249"/>
            <a:ext cx="8229600" cy="857250"/>
          </a:xfrm>
        </p:spPr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цели привлечения </a:t>
            </a:r>
            <a:r>
              <a:rPr lang="en-US" sz="4400" dirty="0" err="1">
                <a:solidFill>
                  <a:schemeClr val="bg1"/>
                </a:solidFill>
              </a:rPr>
              <a:t>tinkoff.ru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41758-8DD7-9442-9753-E80F7D84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A6EED66E-8060-F84E-B0E7-838CA2A9D53B}"/>
              </a:ext>
            </a:extLst>
          </p:cNvPr>
          <p:cNvSpPr txBox="1">
            <a:spLocks/>
          </p:cNvSpPr>
          <p:nvPr/>
        </p:nvSpPr>
        <p:spPr>
          <a:xfrm>
            <a:off x="301060" y="1384764"/>
            <a:ext cx="3650265" cy="215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много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 дешево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привлекать новых клиентов</a:t>
            </a:r>
          </a:p>
          <a:p>
            <a:pPr marL="180000" indent="-180000"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удобный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и современный </a:t>
            </a:r>
            <a:r>
              <a:rPr lang="en-US" sz="1800" dirty="0">
                <a:solidFill>
                  <a:schemeClr val="bg1"/>
                </a:solidFill>
              </a:rPr>
              <a:t>UI/UX</a:t>
            </a:r>
          </a:p>
          <a:p>
            <a:pPr marL="180000" indent="-180000"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эффективные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и масштабируемые процессы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9CA54E-831A-684C-99C2-AFF68F22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50" y="901550"/>
            <a:ext cx="4241950" cy="42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724049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6000" b="1" dirty="0">
                <a:solidFill>
                  <a:srgbClr val="FFDD2F"/>
                </a:solidFill>
              </a:rPr>
              <a:t>персонализации и тесты</a:t>
            </a:r>
          </a:p>
        </p:txBody>
      </p:sp>
    </p:spTree>
    <p:extLst>
      <p:ext uri="{BB962C8B-B14F-4D97-AF65-F5344CB8AC3E}">
        <p14:creationId xmlns:p14="http://schemas.microsoft.com/office/powerpoint/2010/main" val="1235678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11BDE17-2984-41E2-8244-FE5D16F4127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28E91-C797-8C4E-A337-32D666E9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7C4C-2A1A-B646-97EC-8B46BDA4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4" y="1187104"/>
            <a:ext cx="3709900" cy="826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DD2F"/>
                </a:solidFill>
              </a:rPr>
              <a:t>повышение конверсии за счет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F48DE-CC80-7D40-8807-3795246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31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0BAD9FF-40DB-4281-800F-806C03E0F254}"/>
              </a:ext>
            </a:extLst>
          </p:cNvPr>
          <p:cNvGrpSpPr/>
          <p:nvPr/>
        </p:nvGrpSpPr>
        <p:grpSpPr>
          <a:xfrm>
            <a:off x="547390" y="1828762"/>
            <a:ext cx="3033988" cy="3033988"/>
            <a:chOff x="1222695" y="2214982"/>
            <a:chExt cx="2378671" cy="237867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3160C59-7134-4A70-9473-FD6B84E4F58C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D591F6A-CF59-479F-9321-CD10F6414CF1}"/>
                </a:ext>
              </a:extLst>
            </p:cNvPr>
            <p:cNvSpPr/>
            <p:nvPr/>
          </p:nvSpPr>
          <p:spPr>
            <a:xfrm>
              <a:off x="1589623" y="3038296"/>
              <a:ext cx="1626801" cy="723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тестирования новых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гипотез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E0BA32A-2DB9-434E-B244-0A0E639FA044}"/>
              </a:ext>
            </a:extLst>
          </p:cNvPr>
          <p:cNvGrpSpPr/>
          <p:nvPr/>
        </p:nvGrpSpPr>
        <p:grpSpPr>
          <a:xfrm>
            <a:off x="4699974" y="1143706"/>
            <a:ext cx="3760479" cy="3760479"/>
            <a:chOff x="4668749" y="1539358"/>
            <a:chExt cx="3207577" cy="3207577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5CA6A55-9457-4896-83C0-9130D9243152}"/>
                </a:ext>
              </a:extLst>
            </p:cNvPr>
            <p:cNvSpPr/>
            <p:nvPr/>
          </p:nvSpPr>
          <p:spPr>
            <a:xfrm>
              <a:off x="4668749" y="1539358"/>
              <a:ext cx="3207577" cy="3207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CF5539D-F772-4DF1-AAA4-DFAF78E01FDB}"/>
                </a:ext>
              </a:extLst>
            </p:cNvPr>
            <p:cNvSpPr/>
            <p:nvPr/>
          </p:nvSpPr>
          <p:spPr>
            <a:xfrm>
              <a:off x="4983818" y="2583093"/>
              <a:ext cx="2577437" cy="1120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персонализаций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с учетом</a:t>
              </a:r>
            </a:p>
            <a:p>
              <a:pPr marL="285750" indent="-285750" algn="ctr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аудиторных </a:t>
              </a:r>
              <a:r>
                <a:rPr lang="ru-RU" dirty="0" err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таргетингов</a:t>
              </a:r>
              <a:endParaRPr lang="ru-RU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 algn="ctr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технических </a:t>
              </a:r>
              <a:r>
                <a:rPr lang="ru-RU" dirty="0" err="1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таргетингов</a:t>
              </a:r>
              <a:endParaRPr lang="ru-RU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7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019D8A7-809E-4BAA-AF96-53311130538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28E91-C797-8C4E-A337-32D666E9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сложности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F48DE-CC80-7D40-8807-3795246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/>
              <a:t>32</a:t>
            </a:fld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526822-C6BC-40F4-826B-FE4A28B34F75}"/>
              </a:ext>
            </a:extLst>
          </p:cNvPr>
          <p:cNvGrpSpPr/>
          <p:nvPr/>
        </p:nvGrpSpPr>
        <p:grpSpPr>
          <a:xfrm>
            <a:off x="300117" y="2007119"/>
            <a:ext cx="3033988" cy="3033988"/>
            <a:chOff x="1222695" y="2214982"/>
            <a:chExt cx="2378671" cy="2378671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8FCF8145-2A53-411E-AB20-F10FA864A242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65D3BC2-1970-412C-942B-1B77A045AE93}"/>
                </a:ext>
              </a:extLst>
            </p:cNvPr>
            <p:cNvSpPr/>
            <p:nvPr/>
          </p:nvSpPr>
          <p:spPr>
            <a:xfrm>
              <a:off x="1589623" y="3150953"/>
              <a:ext cx="1626801" cy="506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высокая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нагрузка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D89CAE-25C8-41CB-9853-3A810C5755B7}"/>
              </a:ext>
            </a:extLst>
          </p:cNvPr>
          <p:cNvGrpSpPr/>
          <p:nvPr/>
        </p:nvGrpSpPr>
        <p:grpSpPr>
          <a:xfrm>
            <a:off x="3334105" y="1289708"/>
            <a:ext cx="2768294" cy="2768294"/>
            <a:chOff x="1222695" y="2214982"/>
            <a:chExt cx="2378671" cy="237867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233FC92-C3FF-4955-93AE-9197A1F74E05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A4AA898-5E1D-4579-B31F-BC9A64992259}"/>
                </a:ext>
              </a:extLst>
            </p:cNvPr>
            <p:cNvSpPr/>
            <p:nvPr/>
          </p:nvSpPr>
          <p:spPr>
            <a:xfrm>
              <a:off x="1589623" y="3038296"/>
              <a:ext cx="1626801" cy="723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высокая сложность системы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F6BA992-318C-400E-8CB5-5BB5A7E425DB}"/>
              </a:ext>
            </a:extLst>
          </p:cNvPr>
          <p:cNvGrpSpPr/>
          <p:nvPr/>
        </p:nvGrpSpPr>
        <p:grpSpPr>
          <a:xfrm>
            <a:off x="5417695" y="1662021"/>
            <a:ext cx="3913697" cy="3913697"/>
            <a:chOff x="1222695" y="2214982"/>
            <a:chExt cx="2378671" cy="2378671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1E98F18-8A72-4EC0-B942-92C50F4EE218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A61E785-8307-41BC-9728-A010F59E58FE}"/>
                </a:ext>
              </a:extLst>
            </p:cNvPr>
            <p:cNvSpPr/>
            <p:nvPr/>
          </p:nvSpPr>
          <p:spPr>
            <a:xfrm>
              <a:off x="1589623" y="3128196"/>
              <a:ext cx="1626801" cy="561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большое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количество </a:t>
              </a:r>
              <a:b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данных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4">
            <a:extLst>
              <a:ext uri="{FF2B5EF4-FFF2-40B4-BE49-F238E27FC236}">
                <a16:creationId xmlns:a16="http://schemas.microsoft.com/office/drawing/2014/main" id="{90017A45-99A4-44E4-ADC7-CBBA374392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C6B55D13-C6F8-BA4C-840C-06CF927D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241" y="169901"/>
            <a:ext cx="910629" cy="92940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C9DF4B3-E0CD-49DF-B984-7AF9B2968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7601827" y="348649"/>
            <a:ext cx="1187260" cy="644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CFAA6-43E4-CA4C-BC4C-D66DAD6B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8" y="205979"/>
            <a:ext cx="8229600" cy="85725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архитектура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B06A1-978C-D140-80DE-29935548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FC10360-521F-FC45-A866-05282C342DDF}"/>
              </a:ext>
            </a:extLst>
          </p:cNvPr>
          <p:cNvSpPr/>
          <p:nvPr/>
        </p:nvSpPr>
        <p:spPr>
          <a:xfrm>
            <a:off x="6058880" y="3524178"/>
            <a:ext cx="2324031" cy="845696"/>
          </a:xfrm>
          <a:prstGeom prst="roundRect">
            <a:avLst>
              <a:gd name="adj" fmla="val 99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279E8-42BD-C04F-A38B-855383526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588" y="3657707"/>
            <a:ext cx="1192614" cy="578639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C1BEB33-8F9C-1941-96E2-F588B5817FE0}"/>
              </a:ext>
            </a:extLst>
          </p:cNvPr>
          <p:cNvSpPr/>
          <p:nvPr/>
        </p:nvSpPr>
        <p:spPr>
          <a:xfrm>
            <a:off x="1819831" y="1390007"/>
            <a:ext cx="1390261" cy="1001997"/>
          </a:xfrm>
          <a:prstGeom prst="roundRect">
            <a:avLst>
              <a:gd name="adj" fmla="val 752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F37E6-B7DB-3E4E-B7B4-096ECEF04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679" y="1526113"/>
            <a:ext cx="400564" cy="400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11758-4328-9540-99B0-C288E0F1B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704" y="2078435"/>
            <a:ext cx="930514" cy="165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EC018E-74E0-9946-A608-FB2AD7CC484D}"/>
              </a:ext>
            </a:extLst>
          </p:cNvPr>
          <p:cNvSpPr txBox="1"/>
          <p:nvPr/>
        </p:nvSpPr>
        <p:spPr>
          <a:xfrm>
            <a:off x="454128" y="1638805"/>
            <a:ext cx="11400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demand side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platform</a:t>
            </a:r>
            <a:endParaRPr lang="ru-RU" sz="1400" b="1" dirty="0">
              <a:solidFill>
                <a:srgbClr val="FFDD2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5686B-CBCC-994C-989E-1C5C53B10275}"/>
              </a:ext>
            </a:extLst>
          </p:cNvPr>
          <p:cNvSpPr txBox="1"/>
          <p:nvPr/>
        </p:nvSpPr>
        <p:spPr>
          <a:xfrm>
            <a:off x="454128" y="2691123"/>
            <a:ext cx="1018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supply side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platform</a:t>
            </a:r>
            <a:endParaRPr lang="ru-RU" sz="1400" b="1" dirty="0">
              <a:solidFill>
                <a:srgbClr val="FFDD2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66F1-7567-1945-B5D7-BDD229CC9643}"/>
              </a:ext>
            </a:extLst>
          </p:cNvPr>
          <p:cNvSpPr/>
          <p:nvPr/>
        </p:nvSpPr>
        <p:spPr>
          <a:xfrm>
            <a:off x="1818143" y="2725485"/>
            <a:ext cx="1390261" cy="536997"/>
          </a:xfrm>
          <a:prstGeom prst="roundRect">
            <a:avLst>
              <a:gd name="adj" fmla="val 1021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BD1488-31C2-DC40-92D5-D55A14731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118" y="2807905"/>
            <a:ext cx="744311" cy="3721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BE9A50-5C15-2747-A356-3F464DD65B18}"/>
              </a:ext>
            </a:extLst>
          </p:cNvPr>
          <p:cNvSpPr txBox="1"/>
          <p:nvPr/>
        </p:nvSpPr>
        <p:spPr>
          <a:xfrm>
            <a:off x="5980687" y="3021504"/>
            <a:ext cx="15402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data management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platform</a:t>
            </a:r>
            <a:endParaRPr lang="ru-RU" sz="1400" b="1" dirty="0">
              <a:solidFill>
                <a:srgbClr val="FFDD2F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0BEE2EF-C90C-7742-9033-43D794201AF7}"/>
              </a:ext>
            </a:extLst>
          </p:cNvPr>
          <p:cNvSpPr/>
          <p:nvPr/>
        </p:nvSpPr>
        <p:spPr>
          <a:xfrm>
            <a:off x="1818142" y="3615195"/>
            <a:ext cx="1391949" cy="754679"/>
          </a:xfrm>
          <a:prstGeom prst="roundRect">
            <a:avLst>
              <a:gd name="adj" fmla="val 94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4670009-9B79-444C-88A0-D37A04461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417" y="3736835"/>
            <a:ext cx="511399" cy="51139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7D88BE6-8785-344D-B1EA-EF175A6E930A}"/>
              </a:ext>
            </a:extLst>
          </p:cNvPr>
          <p:cNvSpPr txBox="1"/>
          <p:nvPr/>
        </p:nvSpPr>
        <p:spPr>
          <a:xfrm>
            <a:off x="454128" y="3677629"/>
            <a:ext cx="144306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content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personalization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system</a:t>
            </a:r>
            <a:endParaRPr lang="ru-RU" sz="1400" b="1" dirty="0">
              <a:solidFill>
                <a:srgbClr val="FFDD2F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F2B4BB1-5A99-CD4B-948E-3628D938135D}"/>
              </a:ext>
            </a:extLst>
          </p:cNvPr>
          <p:cNvSpPr txBox="1"/>
          <p:nvPr/>
        </p:nvSpPr>
        <p:spPr>
          <a:xfrm>
            <a:off x="5933203" y="1486964"/>
            <a:ext cx="852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real time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solidFill>
                  <a:srgbClr val="FFDD2F"/>
                </a:solidFill>
              </a:rPr>
              <a:t>statistics</a:t>
            </a:r>
            <a:endParaRPr lang="ru-RU" sz="1400" b="1" dirty="0">
              <a:solidFill>
                <a:srgbClr val="FFDD2F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B552076-2908-E241-86B6-F0B64CA3B1C7}"/>
              </a:ext>
            </a:extLst>
          </p:cNvPr>
          <p:cNvSpPr/>
          <p:nvPr/>
        </p:nvSpPr>
        <p:spPr>
          <a:xfrm>
            <a:off x="6004068" y="2032444"/>
            <a:ext cx="2270065" cy="764791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2F2A97EE-6033-894B-B0B2-70A518FEE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5726" y="2228761"/>
            <a:ext cx="744311" cy="37215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6F047E2-97AD-9148-BE49-43BA9F853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8154" y="2238223"/>
            <a:ext cx="527211" cy="353232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BD283EC-4F98-7B45-92D2-DE0DF62E599B}"/>
              </a:ext>
            </a:extLst>
          </p:cNvPr>
          <p:cNvCxnSpPr/>
          <p:nvPr/>
        </p:nvCxnSpPr>
        <p:spPr>
          <a:xfrm>
            <a:off x="6210677" y="1926"/>
            <a:ext cx="2933323" cy="1220106"/>
          </a:xfrm>
          <a:prstGeom prst="line">
            <a:avLst/>
          </a:prstGeom>
          <a:ln w="53975">
            <a:solidFill>
              <a:srgbClr val="FF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E54E292-F790-E54E-862F-C3752F3F92A2}"/>
              </a:ext>
            </a:extLst>
          </p:cNvPr>
          <p:cNvCxnSpPr/>
          <p:nvPr/>
        </p:nvCxnSpPr>
        <p:spPr>
          <a:xfrm flipV="1">
            <a:off x="6293855" y="1926"/>
            <a:ext cx="2850145" cy="1269931"/>
          </a:xfrm>
          <a:prstGeom prst="line">
            <a:avLst/>
          </a:prstGeom>
          <a:ln w="53975">
            <a:solidFill>
              <a:srgbClr val="FF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174">
            <a:extLst>
              <a:ext uri="{FF2B5EF4-FFF2-40B4-BE49-F238E27FC236}">
                <a16:creationId xmlns:a16="http://schemas.microsoft.com/office/drawing/2014/main" id="{1EBBD6F1-8235-4857-A1C4-52F4F292A176}"/>
              </a:ext>
            </a:extLst>
          </p:cNvPr>
          <p:cNvCxnSpPr>
            <a:cxnSpLocks/>
            <a:endCxn id="99" idx="2"/>
          </p:cNvCxnSpPr>
          <p:nvPr/>
        </p:nvCxnSpPr>
        <p:spPr>
          <a:xfrm flipV="1">
            <a:off x="3259925" y="3533271"/>
            <a:ext cx="1280408" cy="457368"/>
          </a:xfrm>
          <a:prstGeom prst="bentConnector2">
            <a:avLst/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174">
            <a:extLst>
              <a:ext uri="{FF2B5EF4-FFF2-40B4-BE49-F238E27FC236}">
                <a16:creationId xmlns:a16="http://schemas.microsoft.com/office/drawing/2014/main" id="{B8D523C2-EFEF-4DCE-A1EF-AE3FD4E89C9F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3259925" y="1907761"/>
            <a:ext cx="1280408" cy="860719"/>
          </a:xfrm>
          <a:prstGeom prst="bentConnector2">
            <a:avLst/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174">
            <a:extLst>
              <a:ext uri="{FF2B5EF4-FFF2-40B4-BE49-F238E27FC236}">
                <a16:creationId xmlns:a16="http://schemas.microsoft.com/office/drawing/2014/main" id="{023EEDD9-EFFF-45B1-8233-442407217B3F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3259925" y="3017163"/>
            <a:ext cx="595832" cy="133713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70B7706-2D40-A74E-80A9-AAA8968E5436}"/>
              </a:ext>
            </a:extLst>
          </p:cNvPr>
          <p:cNvSpPr txBox="1"/>
          <p:nvPr/>
        </p:nvSpPr>
        <p:spPr>
          <a:xfrm>
            <a:off x="4094640" y="2020269"/>
            <a:ext cx="934871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стриминг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логов</a:t>
            </a:r>
          </a:p>
        </p:txBody>
      </p:sp>
      <p:cxnSp>
        <p:nvCxnSpPr>
          <p:cNvPr id="51" name="Соединительная линия уступом 174">
            <a:extLst>
              <a:ext uri="{FF2B5EF4-FFF2-40B4-BE49-F238E27FC236}">
                <a16:creationId xmlns:a16="http://schemas.microsoft.com/office/drawing/2014/main" id="{C4301D8F-8AF8-455F-96E9-BBCAF1DC43B6}"/>
              </a:ext>
            </a:extLst>
          </p:cNvPr>
          <p:cNvCxnSpPr>
            <a:cxnSpLocks/>
          </p:cNvCxnSpPr>
          <p:nvPr/>
        </p:nvCxnSpPr>
        <p:spPr>
          <a:xfrm>
            <a:off x="5187686" y="3145809"/>
            <a:ext cx="871194" cy="801217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174">
            <a:extLst>
              <a:ext uri="{FF2B5EF4-FFF2-40B4-BE49-F238E27FC236}">
                <a16:creationId xmlns:a16="http://schemas.microsoft.com/office/drawing/2014/main" id="{DB76183D-3865-4064-AAB3-8B054E00223D}"/>
              </a:ext>
            </a:extLst>
          </p:cNvPr>
          <p:cNvCxnSpPr>
            <a:cxnSpLocks/>
            <a:stCxn id="99" idx="3"/>
          </p:cNvCxnSpPr>
          <p:nvPr/>
        </p:nvCxnSpPr>
        <p:spPr>
          <a:xfrm flipV="1">
            <a:off x="5224909" y="2427905"/>
            <a:ext cx="745030" cy="722971"/>
          </a:xfrm>
          <a:prstGeom prst="bentConnector3">
            <a:avLst>
              <a:gd name="adj1" fmla="val 50000"/>
            </a:avLst>
          </a:prstGeom>
          <a:ln w="19050" cap="rnd">
            <a:solidFill>
              <a:srgbClr val="9BB9DE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FCE2B22-A120-A74B-9A78-89951A70168C}"/>
              </a:ext>
            </a:extLst>
          </p:cNvPr>
          <p:cNvSpPr/>
          <p:nvPr/>
        </p:nvSpPr>
        <p:spPr>
          <a:xfrm>
            <a:off x="3855757" y="2768480"/>
            <a:ext cx="1369152" cy="764791"/>
          </a:xfrm>
          <a:prstGeom prst="roundRect">
            <a:avLst>
              <a:gd name="adj" fmla="val 942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146802-47BA-4B4C-BF29-B52C86C9B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509" y="2930149"/>
            <a:ext cx="919649" cy="4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Скругленный прямоугольник 124">
            <a:extLst>
              <a:ext uri="{FF2B5EF4-FFF2-40B4-BE49-F238E27FC236}">
                <a16:creationId xmlns:a16="http://schemas.microsoft.com/office/drawing/2014/main" id="{933A5155-EA3C-4CB9-897D-885F2E6FBC4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BE3618F-9665-46D7-8A96-B899171F1711}"/>
              </a:ext>
            </a:extLst>
          </p:cNvPr>
          <p:cNvGrpSpPr/>
          <p:nvPr/>
        </p:nvGrpSpPr>
        <p:grpSpPr>
          <a:xfrm>
            <a:off x="6863638" y="376615"/>
            <a:ext cx="1710577" cy="675968"/>
            <a:chOff x="5005087" y="3273570"/>
            <a:chExt cx="3599886" cy="1422565"/>
          </a:xfrm>
        </p:grpSpPr>
        <p:sp>
          <p:nvSpPr>
            <p:cNvPr id="71" name="Скругленный прямоугольник 4">
              <a:extLst>
                <a:ext uri="{FF2B5EF4-FFF2-40B4-BE49-F238E27FC236}">
                  <a16:creationId xmlns:a16="http://schemas.microsoft.com/office/drawing/2014/main" id="{C9094831-F068-4A27-B9C9-7DD03C618D9E}"/>
                </a:ext>
              </a:extLst>
            </p:cNvPr>
            <p:cNvSpPr/>
            <p:nvPr/>
          </p:nvSpPr>
          <p:spPr>
            <a:xfrm>
              <a:off x="5005087" y="3273570"/>
              <a:ext cx="3599886" cy="1422565"/>
            </a:xfrm>
            <a:prstGeom prst="roundRect">
              <a:avLst>
                <a:gd name="adj" fmla="val 782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3" name="Picture 7">
              <a:extLst>
                <a:ext uri="{FF2B5EF4-FFF2-40B4-BE49-F238E27FC236}">
                  <a16:creationId xmlns:a16="http://schemas.microsoft.com/office/drawing/2014/main" id="{8FFBB9BD-CFAA-4B26-86DD-09759BBD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9105" y="3379753"/>
              <a:ext cx="3410327" cy="122088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CCFAA6-43E4-CA4C-BC4C-D66DAD6B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B06A1-978C-D140-80DE-29935548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C2E6FA-3C16-C649-A78E-5E33257428B3}"/>
              </a:ext>
            </a:extLst>
          </p:cNvPr>
          <p:cNvSpPr/>
          <p:nvPr/>
        </p:nvSpPr>
        <p:spPr>
          <a:xfrm>
            <a:off x="3495885" y="1951499"/>
            <a:ext cx="17419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senior product owner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C5B4E5-D9BC-B24E-8F14-994F5242E0BA}"/>
              </a:ext>
            </a:extLst>
          </p:cNvPr>
          <p:cNvSpPr txBox="1"/>
          <p:nvPr/>
        </p:nvSpPr>
        <p:spPr>
          <a:xfrm>
            <a:off x="4020290" y="917039"/>
            <a:ext cx="956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</a:rPr>
              <a:t>заказчики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532861-5790-7745-B81C-E86D193C1FA4}"/>
              </a:ext>
            </a:extLst>
          </p:cNvPr>
          <p:cNvSpPr/>
          <p:nvPr/>
        </p:nvSpPr>
        <p:spPr>
          <a:xfrm>
            <a:off x="818653" y="3058292"/>
            <a:ext cx="12450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product owner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C1BA8-D206-CF46-A66A-070362E83F66}"/>
              </a:ext>
            </a:extLst>
          </p:cNvPr>
          <p:cNvSpPr/>
          <p:nvPr/>
        </p:nvSpPr>
        <p:spPr>
          <a:xfrm>
            <a:off x="400494" y="1443765"/>
            <a:ext cx="20375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content</a:t>
            </a:r>
          </a:p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personalization</a:t>
            </a:r>
          </a:p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system</a:t>
            </a:r>
            <a:endParaRPr lang="ru-RU" sz="1600" dirty="0">
              <a:solidFill>
                <a:srgbClr val="FFDD2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5EC8DA6-6A76-B548-B794-40286C0783E2}"/>
              </a:ext>
            </a:extLst>
          </p:cNvPr>
          <p:cNvSpPr txBox="1"/>
          <p:nvPr/>
        </p:nvSpPr>
        <p:spPr>
          <a:xfrm>
            <a:off x="2251757" y="2580556"/>
            <a:ext cx="1253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demand side</a:t>
            </a:r>
          </a:p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platform</a:t>
            </a:r>
            <a:endParaRPr lang="ru-RU" sz="1600" dirty="0">
              <a:solidFill>
                <a:srgbClr val="FFDD2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8B8AC0-68E2-8742-92DD-C50DE984055D}"/>
              </a:ext>
            </a:extLst>
          </p:cNvPr>
          <p:cNvSpPr txBox="1"/>
          <p:nvPr/>
        </p:nvSpPr>
        <p:spPr>
          <a:xfrm>
            <a:off x="3654983" y="2594016"/>
            <a:ext cx="1109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supply side</a:t>
            </a:r>
          </a:p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platform</a:t>
            </a:r>
            <a:endParaRPr lang="ru-RU" sz="1600" dirty="0">
              <a:solidFill>
                <a:srgbClr val="FFDD2F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A54C27-72CA-884E-A5D8-698E4040D6E4}"/>
              </a:ext>
            </a:extLst>
          </p:cNvPr>
          <p:cNvSpPr txBox="1"/>
          <p:nvPr/>
        </p:nvSpPr>
        <p:spPr>
          <a:xfrm>
            <a:off x="5012455" y="2580556"/>
            <a:ext cx="9289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real time</a:t>
            </a:r>
          </a:p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statistics</a:t>
            </a:r>
            <a:endParaRPr lang="ru-RU" sz="1600" dirty="0">
              <a:solidFill>
                <a:srgbClr val="FFDD2F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C7E5B8D-1670-0B48-84B6-DF672ABFD968}"/>
              </a:ext>
            </a:extLst>
          </p:cNvPr>
          <p:cNvSpPr txBox="1"/>
          <p:nvPr/>
        </p:nvSpPr>
        <p:spPr>
          <a:xfrm>
            <a:off x="6405549" y="2449194"/>
            <a:ext cx="12886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data </a:t>
            </a:r>
          </a:p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management</a:t>
            </a:r>
          </a:p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DD2F"/>
                </a:solidFill>
              </a:rPr>
              <a:t>platform</a:t>
            </a:r>
            <a:endParaRPr lang="ru-RU" sz="1600" dirty="0">
              <a:solidFill>
                <a:srgbClr val="FFDD2F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A918659-D98A-E349-9D6D-FFF8232F76E4}"/>
              </a:ext>
            </a:extLst>
          </p:cNvPr>
          <p:cNvSpPr txBox="1"/>
          <p:nvPr/>
        </p:nvSpPr>
        <p:spPr>
          <a:xfrm>
            <a:off x="7531413" y="3520013"/>
            <a:ext cx="1373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DD2F"/>
                </a:solidFill>
              </a:rPr>
              <a:t>lead </a:t>
            </a:r>
          </a:p>
          <a:p>
            <a:pPr algn="ctr"/>
            <a:r>
              <a:rPr lang="en-US" sz="1600" dirty="0">
                <a:solidFill>
                  <a:srgbClr val="FFDD2F"/>
                </a:solidFill>
              </a:rPr>
              <a:t>infrastructure </a:t>
            </a:r>
          </a:p>
          <a:p>
            <a:pPr algn="ctr"/>
            <a:r>
              <a:rPr lang="en-US" sz="1600" dirty="0">
                <a:solidFill>
                  <a:srgbClr val="FFDD2F"/>
                </a:solidFill>
              </a:rPr>
              <a:t>engineer</a:t>
            </a:r>
            <a:endParaRPr lang="ru-RU" sz="1600" dirty="0">
              <a:solidFill>
                <a:srgbClr val="FFDD2F"/>
              </a:solidFill>
            </a:endParaRPr>
          </a:p>
        </p:txBody>
      </p:sp>
      <p:cxnSp>
        <p:nvCxnSpPr>
          <p:cNvPr id="55" name="Straight Connector 132">
            <a:extLst>
              <a:ext uri="{FF2B5EF4-FFF2-40B4-BE49-F238E27FC236}">
                <a16:creationId xmlns:a16="http://schemas.microsoft.com/office/drawing/2014/main" id="{BA85B48A-EE16-44A5-9FC3-31FAEE4B1F45}"/>
              </a:ext>
            </a:extLst>
          </p:cNvPr>
          <p:cNvCxnSpPr/>
          <p:nvPr/>
        </p:nvCxnSpPr>
        <p:spPr>
          <a:xfrm>
            <a:off x="6210677" y="1926"/>
            <a:ext cx="2933323" cy="1220106"/>
          </a:xfrm>
          <a:prstGeom prst="line">
            <a:avLst/>
          </a:prstGeom>
          <a:ln w="53975">
            <a:solidFill>
              <a:srgbClr val="FF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34">
            <a:extLst>
              <a:ext uri="{FF2B5EF4-FFF2-40B4-BE49-F238E27FC236}">
                <a16:creationId xmlns:a16="http://schemas.microsoft.com/office/drawing/2014/main" id="{8460E69B-8B11-4D13-BC3C-A64BF87FE4FA}"/>
              </a:ext>
            </a:extLst>
          </p:cNvPr>
          <p:cNvCxnSpPr/>
          <p:nvPr/>
        </p:nvCxnSpPr>
        <p:spPr>
          <a:xfrm flipV="1">
            <a:off x="6293855" y="1926"/>
            <a:ext cx="2850145" cy="1269931"/>
          </a:xfrm>
          <a:prstGeom prst="line">
            <a:avLst/>
          </a:prstGeom>
          <a:ln w="53975">
            <a:solidFill>
              <a:srgbClr val="FFDD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2235133-FD31-42E5-A719-38A9ABC30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20" y="1077746"/>
            <a:ext cx="360985" cy="35516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B3AE68A-B6BE-4614-86A6-9D6092F30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162" y="1077746"/>
            <a:ext cx="360985" cy="35516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F9A8CA-6E04-402D-8130-DBA141E9A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587" y="1077746"/>
            <a:ext cx="360985" cy="35516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1F8930C-2313-4C58-BC12-277886F18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442" y="1077746"/>
            <a:ext cx="360985" cy="35516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1402BF5B-3BC6-461D-ACDE-3508E5583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781" y="1579626"/>
            <a:ext cx="373219" cy="36720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A966533-2B57-4C16-94C8-6035C9F0C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499" y="2642559"/>
            <a:ext cx="373219" cy="367200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5E39754B-DF18-4B39-89AD-2830BF936E2E}"/>
              </a:ext>
            </a:extLst>
          </p:cNvPr>
          <p:cNvGrpSpPr/>
          <p:nvPr/>
        </p:nvGrpSpPr>
        <p:grpSpPr>
          <a:xfrm>
            <a:off x="582942" y="3576833"/>
            <a:ext cx="1706151" cy="1222021"/>
            <a:chOff x="1433109" y="2463590"/>
            <a:chExt cx="2285995" cy="1637332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586452D4-CA5C-4395-AA2C-94F6BFB3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7543ECB4-2809-4BF4-913D-5963F67D2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45C85E4A-2150-4483-ACE2-9FFD75CB7D10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F14FDBCB-7A5E-4F96-9B41-CF0EDFDAB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03" name="Content Placeholder 8">
                <a:extLst>
                  <a:ext uri="{FF2B5EF4-FFF2-40B4-BE49-F238E27FC236}">
                    <a16:creationId xmlns:a16="http://schemas.microsoft.com/office/drawing/2014/main" id="{AB9E15BA-EF0C-4DA9-863A-20FB4513C0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DDC61F42-CC14-48A1-945E-90BC9FC86D35}"/>
                </a:ext>
              </a:extLst>
            </p:cNvPr>
            <p:cNvGrpSpPr/>
            <p:nvPr/>
          </p:nvGrpSpPr>
          <p:grpSpPr>
            <a:xfrm>
              <a:off x="1433109" y="3022914"/>
              <a:ext cx="1087053" cy="488152"/>
              <a:chOff x="602187" y="3022914"/>
              <a:chExt cx="1087053" cy="488152"/>
            </a:xfrm>
          </p:grpSpPr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id="{8969CC48-6123-48EA-B679-5103C1CF6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0326" y="3022914"/>
                <a:ext cx="488914" cy="481028"/>
              </a:xfrm>
              <a:prstGeom prst="rect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6852AF02-7C4D-4F48-8156-EB6EBF982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187" y="3030038"/>
                <a:ext cx="488914" cy="481028"/>
              </a:xfrm>
              <a:prstGeom prst="rect">
                <a:avLst/>
              </a:prstGeom>
            </p:spPr>
          </p:pic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C69C8A4-8270-4B27-AF45-C42752E24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4526" y="3022914"/>
              <a:ext cx="488914" cy="481028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BD91183C-7F8D-4322-97B8-B7591C232385}"/>
              </a:ext>
            </a:extLst>
          </p:cNvPr>
          <p:cNvGrpSpPr/>
          <p:nvPr/>
        </p:nvGrpSpPr>
        <p:grpSpPr>
          <a:xfrm>
            <a:off x="2458288" y="3233188"/>
            <a:ext cx="1440006" cy="1222021"/>
            <a:chOff x="1789704" y="2463590"/>
            <a:chExt cx="1929400" cy="1637332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3BF7942-D391-450F-9333-8550BDFDB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67432B4C-4B80-4BDD-BDEA-451FC512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5861" y="3615385"/>
              <a:ext cx="391210" cy="297029"/>
            </a:xfrm>
            <a:prstGeom prst="rect">
              <a:avLst/>
            </a:prstGeom>
          </p:spPr>
        </p:pic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A39DC65F-CE21-4481-B6B4-10AC2337EBD6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12" name="Рисунок 111">
                <a:extLst>
                  <a:ext uri="{FF2B5EF4-FFF2-40B4-BE49-F238E27FC236}">
                    <a16:creationId xmlns:a16="http://schemas.microsoft.com/office/drawing/2014/main" id="{364CC483-908D-49D5-B02A-A721FE286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13" name="Content Placeholder 8">
                <a:extLst>
                  <a:ext uri="{FF2B5EF4-FFF2-40B4-BE49-F238E27FC236}">
                    <a16:creationId xmlns:a16="http://schemas.microsoft.com/office/drawing/2014/main" id="{9A179785-8695-4AE8-9CD2-ACDC84EDBA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E3418A73-C290-4C18-9DA0-297B8D696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9704" y="3022914"/>
              <a:ext cx="488915" cy="481028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EDDDC4F-FBCD-4229-B7E3-99AD7EFE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2983" y="3022914"/>
              <a:ext cx="488915" cy="481028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22DF27B-DE7B-40B1-8D71-EAE650EAB759}"/>
              </a:ext>
            </a:extLst>
          </p:cNvPr>
          <p:cNvGrpSpPr/>
          <p:nvPr/>
        </p:nvGrpSpPr>
        <p:grpSpPr>
          <a:xfrm>
            <a:off x="6447615" y="3565738"/>
            <a:ext cx="1440006" cy="1222021"/>
            <a:chOff x="1789704" y="2463590"/>
            <a:chExt cx="1929400" cy="1637332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2F44642E-2428-442A-A685-2A416E79D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236" y="3619894"/>
              <a:ext cx="488914" cy="481028"/>
            </a:xfrm>
            <a:prstGeom prst="rect">
              <a:avLst/>
            </a:prstGeom>
          </p:spPr>
        </p:pic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46E48F07-A742-4E73-8727-786DF9498121}"/>
                </a:ext>
              </a:extLst>
            </p:cNvPr>
            <p:cNvGrpSpPr/>
            <p:nvPr/>
          </p:nvGrpSpPr>
          <p:grpSpPr>
            <a:xfrm>
              <a:off x="2043484" y="2463590"/>
              <a:ext cx="1675620" cy="629056"/>
              <a:chOff x="2146569" y="2463590"/>
              <a:chExt cx="1675620" cy="629056"/>
            </a:xfrm>
          </p:grpSpPr>
          <p:pic>
            <p:nvPicPr>
              <p:cNvPr id="120" name="Рисунок 119">
                <a:extLst>
                  <a:ext uri="{FF2B5EF4-FFF2-40B4-BE49-F238E27FC236}">
                    <a16:creationId xmlns:a16="http://schemas.microsoft.com/office/drawing/2014/main" id="{7C7CCB1A-9BA7-495C-91E5-8C2312B20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6569" y="2463590"/>
                <a:ext cx="488914" cy="481028"/>
              </a:xfrm>
              <a:prstGeom prst="rect">
                <a:avLst/>
              </a:prstGeom>
            </p:spPr>
          </p:pic>
          <p:sp>
            <p:nvSpPr>
              <p:cNvPr id="122" name="Content Placeholder 8">
                <a:extLst>
                  <a:ext uri="{FF2B5EF4-FFF2-40B4-BE49-F238E27FC236}">
                    <a16:creationId xmlns:a16="http://schemas.microsoft.com/office/drawing/2014/main" id="{419CC7EF-F0B4-4185-8919-84E3C79622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121" y="2652782"/>
                <a:ext cx="1217068" cy="43986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lead</a:t>
                </a:r>
              </a:p>
            </p:txBody>
          </p:sp>
        </p:grp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016BEEC4-8ACB-4E43-94A8-1F66D9D6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9704" y="3022914"/>
              <a:ext cx="488915" cy="481028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4A0571F2-C2AC-407B-A9A8-DB6C43B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2983" y="3022914"/>
              <a:ext cx="488915" cy="481028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1F62C03-87BD-44E4-924A-338246B506E6}"/>
              </a:ext>
            </a:extLst>
          </p:cNvPr>
          <p:cNvGrpSpPr/>
          <p:nvPr/>
        </p:nvGrpSpPr>
        <p:grpSpPr>
          <a:xfrm>
            <a:off x="5260081" y="3255760"/>
            <a:ext cx="1311858" cy="801552"/>
            <a:chOff x="5975471" y="2869355"/>
            <a:chExt cx="1311858" cy="801552"/>
          </a:xfrm>
        </p:grpSpPr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054A4738-483C-416B-A908-F594256C1336}"/>
                </a:ext>
              </a:extLst>
            </p:cNvPr>
            <p:cNvGrpSpPr/>
            <p:nvPr/>
          </p:nvGrpSpPr>
          <p:grpSpPr>
            <a:xfrm>
              <a:off x="5975471" y="2869355"/>
              <a:ext cx="378520" cy="801552"/>
              <a:chOff x="2025236" y="2463590"/>
              <a:chExt cx="507162" cy="1073964"/>
            </a:xfrm>
          </p:grpSpPr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009054D5-E5FE-43EA-9FE8-D613203E1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5236" y="3056526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134" name="Рисунок 133">
                <a:extLst>
                  <a:ext uri="{FF2B5EF4-FFF2-40B4-BE49-F238E27FC236}">
                    <a16:creationId xmlns:a16="http://schemas.microsoft.com/office/drawing/2014/main" id="{13A53970-182C-49C6-91D1-4479FF31C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3483" y="2463590"/>
                <a:ext cx="488915" cy="481028"/>
              </a:xfrm>
              <a:prstGeom prst="rect">
                <a:avLst/>
              </a:prstGeom>
            </p:spPr>
          </p:pic>
        </p:grpSp>
        <p:sp>
          <p:nvSpPr>
            <p:cNvPr id="142" name="Content Placeholder 8">
              <a:extLst>
                <a:ext uri="{FF2B5EF4-FFF2-40B4-BE49-F238E27FC236}">
                  <a16:creationId xmlns:a16="http://schemas.microsoft.com/office/drawing/2014/main" id="{27A78D6C-B813-4EBA-8359-FF5DEC93637C}"/>
                </a:ext>
              </a:extLst>
            </p:cNvPr>
            <p:cNvSpPr txBox="1">
              <a:spLocks/>
            </p:cNvSpPr>
            <p:nvPr/>
          </p:nvSpPr>
          <p:spPr>
            <a:xfrm>
              <a:off x="6378971" y="2987986"/>
              <a:ext cx="908358" cy="32829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lead</a:t>
              </a:r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BFA8EC36-7ADA-4A4F-B583-BA0A60FDFD26}"/>
              </a:ext>
            </a:extLst>
          </p:cNvPr>
          <p:cNvGrpSpPr/>
          <p:nvPr/>
        </p:nvGrpSpPr>
        <p:grpSpPr>
          <a:xfrm>
            <a:off x="3976253" y="3255760"/>
            <a:ext cx="1311858" cy="801552"/>
            <a:chOff x="5975471" y="2869355"/>
            <a:chExt cx="1311858" cy="801552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E346D523-5014-4252-BB1B-21E0C1DF7322}"/>
                </a:ext>
              </a:extLst>
            </p:cNvPr>
            <p:cNvGrpSpPr/>
            <p:nvPr/>
          </p:nvGrpSpPr>
          <p:grpSpPr>
            <a:xfrm>
              <a:off x="5975471" y="2869355"/>
              <a:ext cx="378520" cy="801552"/>
              <a:chOff x="2025236" y="2463590"/>
              <a:chExt cx="507162" cy="1073964"/>
            </a:xfrm>
          </p:grpSpPr>
          <p:pic>
            <p:nvPicPr>
              <p:cNvPr id="146" name="Рисунок 145">
                <a:extLst>
                  <a:ext uri="{FF2B5EF4-FFF2-40B4-BE49-F238E27FC236}">
                    <a16:creationId xmlns:a16="http://schemas.microsoft.com/office/drawing/2014/main" id="{63563666-9A50-49BA-912C-A0C6FC00A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5236" y="3056526"/>
                <a:ext cx="488915" cy="481028"/>
              </a:xfrm>
              <a:prstGeom prst="rect">
                <a:avLst/>
              </a:prstGeom>
            </p:spPr>
          </p:pic>
          <p:pic>
            <p:nvPicPr>
              <p:cNvPr id="147" name="Рисунок 146">
                <a:extLst>
                  <a:ext uri="{FF2B5EF4-FFF2-40B4-BE49-F238E27FC236}">
                    <a16:creationId xmlns:a16="http://schemas.microsoft.com/office/drawing/2014/main" id="{FBBBA9DF-B93F-4F8F-A38C-3DED4E912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3483" y="2463590"/>
                <a:ext cx="488915" cy="481028"/>
              </a:xfrm>
              <a:prstGeom prst="rect">
                <a:avLst/>
              </a:prstGeom>
            </p:spPr>
          </p:pic>
        </p:grpSp>
        <p:sp>
          <p:nvSpPr>
            <p:cNvPr id="145" name="Content Placeholder 8">
              <a:extLst>
                <a:ext uri="{FF2B5EF4-FFF2-40B4-BE49-F238E27FC236}">
                  <a16:creationId xmlns:a16="http://schemas.microsoft.com/office/drawing/2014/main" id="{BDB54EC2-B872-44BB-8958-AA4670ED7B63}"/>
                </a:ext>
              </a:extLst>
            </p:cNvPr>
            <p:cNvSpPr txBox="1">
              <a:spLocks/>
            </p:cNvSpPr>
            <p:nvPr/>
          </p:nvSpPr>
          <p:spPr>
            <a:xfrm>
              <a:off x="6378971" y="2987986"/>
              <a:ext cx="908358" cy="32829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lead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788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724049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6000" b="1" dirty="0"/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2635038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11BDE17-2984-41E2-8244-FE5D16F4127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28E91-C797-8C4E-A337-32D666E9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F48DE-CC80-7D40-8807-3795246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36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0BAD9FF-40DB-4281-800F-806C03E0F254}"/>
              </a:ext>
            </a:extLst>
          </p:cNvPr>
          <p:cNvGrpSpPr/>
          <p:nvPr/>
        </p:nvGrpSpPr>
        <p:grpSpPr>
          <a:xfrm>
            <a:off x="547390" y="1828762"/>
            <a:ext cx="3033988" cy="3033988"/>
            <a:chOff x="1222695" y="2214982"/>
            <a:chExt cx="2378671" cy="237867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3160C59-7134-4A70-9473-FD6B84E4F58C}"/>
                </a:ext>
              </a:extLst>
            </p:cNvPr>
            <p:cNvSpPr/>
            <p:nvPr/>
          </p:nvSpPr>
          <p:spPr>
            <a:xfrm>
              <a:off x="1222695" y="2214982"/>
              <a:ext cx="2378671" cy="2378671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D591F6A-CF59-479F-9321-CD10F6414CF1}"/>
                </a:ext>
              </a:extLst>
            </p:cNvPr>
            <p:cNvSpPr/>
            <p:nvPr/>
          </p:nvSpPr>
          <p:spPr>
            <a:xfrm>
              <a:off x="1589623" y="3122669"/>
              <a:ext cx="1626801" cy="723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инженерные принципы работают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E0BA32A-2DB9-434E-B244-0A0E639FA044}"/>
              </a:ext>
            </a:extLst>
          </p:cNvPr>
          <p:cNvGrpSpPr/>
          <p:nvPr/>
        </p:nvGrpSpPr>
        <p:grpSpPr>
          <a:xfrm>
            <a:off x="3731882" y="302785"/>
            <a:ext cx="3760479" cy="3760479"/>
            <a:chOff x="3842995" y="822077"/>
            <a:chExt cx="3207577" cy="3207577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5CA6A55-9457-4896-83C0-9130D9243152}"/>
                </a:ext>
              </a:extLst>
            </p:cNvPr>
            <p:cNvSpPr/>
            <p:nvPr/>
          </p:nvSpPr>
          <p:spPr>
            <a:xfrm>
              <a:off x="3842995" y="822077"/>
              <a:ext cx="3207577" cy="3207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CF5539D-F772-4DF1-AAA4-DFAF78E01FDB}"/>
                </a:ext>
              </a:extLst>
            </p:cNvPr>
            <p:cNvSpPr/>
            <p:nvPr/>
          </p:nvSpPr>
          <p:spPr>
            <a:xfrm>
              <a:off x="4197192" y="1951694"/>
              <a:ext cx="2577437" cy="91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но бывают и исключения …</a:t>
              </a:r>
            </a:p>
            <a:p>
              <a:pPr algn="ctr">
                <a:spcAft>
                  <a:spcPts val="1200"/>
                </a:spcAft>
              </a:pPr>
              <a:r>
                <a:rPr lang="ru-RU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обычно они обусловлены проектным треугольником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D9A7CDA-DFDD-4E38-9850-12153FE48787}"/>
              </a:ext>
            </a:extLst>
          </p:cNvPr>
          <p:cNvGrpSpPr/>
          <p:nvPr/>
        </p:nvGrpSpPr>
        <p:grpSpPr>
          <a:xfrm>
            <a:off x="3964734" y="3117898"/>
            <a:ext cx="1744852" cy="1744852"/>
            <a:chOff x="3842995" y="822077"/>
            <a:chExt cx="3207577" cy="320757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3ED10BF-0968-4D4A-A6DC-B30DACD5B7E5}"/>
                </a:ext>
              </a:extLst>
            </p:cNvPr>
            <p:cNvSpPr/>
            <p:nvPr/>
          </p:nvSpPr>
          <p:spPr>
            <a:xfrm>
              <a:off x="3842995" y="822077"/>
              <a:ext cx="3207577" cy="3207577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FED7905-F7D7-4345-BDAE-B7A10838CA81}"/>
                </a:ext>
              </a:extLst>
            </p:cNvPr>
            <p:cNvSpPr/>
            <p:nvPr/>
          </p:nvSpPr>
          <p:spPr>
            <a:xfrm>
              <a:off x="4158065" y="2075516"/>
              <a:ext cx="2577437" cy="51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время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ADF0F77-2585-44BF-82F6-A6AEE89322B5}"/>
              </a:ext>
            </a:extLst>
          </p:cNvPr>
          <p:cNvGrpSpPr/>
          <p:nvPr/>
        </p:nvGrpSpPr>
        <p:grpSpPr>
          <a:xfrm>
            <a:off x="5918900" y="2929801"/>
            <a:ext cx="1744852" cy="1744852"/>
            <a:chOff x="3842995" y="822077"/>
            <a:chExt cx="3207577" cy="3207577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DEE95438-0B94-4DB8-8B6A-68D5290DAF67}"/>
                </a:ext>
              </a:extLst>
            </p:cNvPr>
            <p:cNvSpPr/>
            <p:nvPr/>
          </p:nvSpPr>
          <p:spPr>
            <a:xfrm>
              <a:off x="3842995" y="822077"/>
              <a:ext cx="3207577" cy="3207577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367C9FD-E660-43A7-A5A4-241F2D121E02}"/>
                </a:ext>
              </a:extLst>
            </p:cNvPr>
            <p:cNvSpPr/>
            <p:nvPr/>
          </p:nvSpPr>
          <p:spPr>
            <a:xfrm>
              <a:off x="4158065" y="2075517"/>
              <a:ext cx="2577438" cy="67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деньги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562D5C-5746-4C27-A045-FEC505A0A2A2}"/>
              </a:ext>
            </a:extLst>
          </p:cNvPr>
          <p:cNvGrpSpPr/>
          <p:nvPr/>
        </p:nvGrpSpPr>
        <p:grpSpPr>
          <a:xfrm>
            <a:off x="7123942" y="1397946"/>
            <a:ext cx="1744852" cy="1744852"/>
            <a:chOff x="3842995" y="822077"/>
            <a:chExt cx="3207577" cy="3207577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5BA6CB9-22A9-4CC2-919B-698983CE4A3F}"/>
                </a:ext>
              </a:extLst>
            </p:cNvPr>
            <p:cNvSpPr/>
            <p:nvPr/>
          </p:nvSpPr>
          <p:spPr>
            <a:xfrm>
              <a:off x="3842995" y="822077"/>
              <a:ext cx="3207577" cy="3207577"/>
            </a:xfrm>
            <a:prstGeom prst="ellipse">
              <a:avLst/>
            </a:prstGeom>
            <a:solidFill>
              <a:srgbClr val="FFDD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5D26A07-AAAA-4E67-BDB2-44B7D2D906B0}"/>
                </a:ext>
              </a:extLst>
            </p:cNvPr>
            <p:cNvSpPr/>
            <p:nvPr/>
          </p:nvSpPr>
          <p:spPr>
            <a:xfrm>
              <a:off x="4158065" y="1815791"/>
              <a:ext cx="2577438" cy="1188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объем работ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5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799" y="952943"/>
            <a:ext cx="9805307" cy="1304200"/>
          </a:xfrm>
        </p:spPr>
        <p:txBody>
          <a:bodyPr>
            <a:normAutofit/>
          </a:bodyPr>
          <a:lstStyle/>
          <a:p>
            <a:pPr>
              <a:lnSpc>
                <a:spcPts val="5800"/>
              </a:lnSpc>
            </a:pPr>
            <a:r>
              <a:rPr lang="ru-RU" sz="6700" dirty="0"/>
              <a:t>Вопросы?</a:t>
            </a:r>
            <a:endParaRPr lang="ru-RU" sz="2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09AB42-112C-4619-A55E-E0423629FF34}"/>
              </a:ext>
            </a:extLst>
          </p:cNvPr>
          <p:cNvSpPr/>
          <p:nvPr/>
        </p:nvSpPr>
        <p:spPr>
          <a:xfrm>
            <a:off x="713422" y="2161260"/>
            <a:ext cx="5573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email – </a:t>
            </a:r>
            <a:r>
              <a:rPr lang="en-US" sz="1600" i="1" dirty="0" err="1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a.polomodov@Tinkoff.ru</a:t>
            </a:r>
            <a:endParaRPr lang="en-US" sz="1600" i="1" dirty="0">
              <a:solidFill>
                <a:srgbClr val="A73D3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fb       - https://</a:t>
            </a:r>
            <a:r>
              <a:rPr lang="en-US" sz="1600" i="1" dirty="0" err="1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www.facebook.com</a:t>
            </a:r>
            <a:r>
              <a:rPr lang="en-US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600" i="1" dirty="0" err="1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alexander.polomodov</a:t>
            </a:r>
            <a:r>
              <a:rPr lang="en-US" sz="1600" i="1" dirty="0">
                <a:solidFill>
                  <a:srgbClr val="A73D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i="1" dirty="0">
              <a:solidFill>
                <a:srgbClr val="A73D3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одзаголовок 9">
            <a:extLst>
              <a:ext uri="{FF2B5EF4-FFF2-40B4-BE49-F238E27FC236}">
                <a16:creationId xmlns:a16="http://schemas.microsoft.com/office/drawing/2014/main" id="{F2816F75-5C1E-4294-8276-8B80B0CB950E}"/>
              </a:ext>
            </a:extLst>
          </p:cNvPr>
          <p:cNvSpPr txBox="1">
            <a:spLocks/>
          </p:cNvSpPr>
          <p:nvPr/>
        </p:nvSpPr>
        <p:spPr>
          <a:xfrm>
            <a:off x="1095068" y="3402547"/>
            <a:ext cx="2549426" cy="262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200" dirty="0">
                <a:solidFill>
                  <a:srgbClr val="A73D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Александр </a:t>
            </a:r>
            <a:r>
              <a:rPr lang="ru-RU" sz="1200" dirty="0" err="1">
                <a:solidFill>
                  <a:srgbClr val="A73D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Поломодов</a:t>
            </a:r>
            <a:endParaRPr lang="ru-RU" sz="1200" dirty="0">
              <a:solidFill>
                <a:srgbClr val="A73D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4CD920-D89E-4F3C-B37F-1E03E2E1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3402547"/>
            <a:ext cx="302905" cy="2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66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799" y="952943"/>
            <a:ext cx="9805307" cy="1304200"/>
          </a:xfrm>
        </p:spPr>
        <p:txBody>
          <a:bodyPr>
            <a:normAutofit/>
          </a:bodyPr>
          <a:lstStyle/>
          <a:p>
            <a:pPr>
              <a:lnSpc>
                <a:spcPts val="5800"/>
              </a:lnSpc>
            </a:pPr>
            <a:r>
              <a:rPr lang="ru-RU" sz="6700" dirty="0"/>
              <a:t>Ссылки</a:t>
            </a:r>
            <a:endParaRPr lang="ru-RU" sz="2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09AB42-112C-4619-A55E-E0423629FF34}"/>
              </a:ext>
            </a:extLst>
          </p:cNvPr>
          <p:cNvSpPr/>
          <p:nvPr/>
        </p:nvSpPr>
        <p:spPr>
          <a:xfrm>
            <a:off x="713422" y="2161260"/>
            <a:ext cx="6422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Выступления моих коллег на </a:t>
            </a:r>
            <a:r>
              <a:rPr lang="en-US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hl++</a:t>
            </a:r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  <a:r>
              <a:rPr lang="en-US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9 </a:t>
            </a:r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ноября</a:t>
            </a:r>
          </a:p>
          <a:p>
            <a:r>
              <a:rPr lang="en-US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- </a:t>
            </a:r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Создание высоконагруженного облачного колл-центра</a:t>
            </a:r>
            <a:endParaRPr lang="ru-RU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  <a:hlinkClick r:id="rId4"/>
            </a:endParaRPr>
          </a:p>
          <a:p>
            <a:r>
              <a:rPr lang="en-US" dirty="0">
                <a:solidFill>
                  <a:srgbClr val="C00000"/>
                </a:solidFill>
                <a:hlinkClick r:id="rId5"/>
              </a:rPr>
              <a:t>- </a:t>
            </a:r>
            <a:r>
              <a:rPr lang="ru-RU" dirty="0">
                <a:solidFill>
                  <a:srgbClr val="C00000"/>
                </a:solidFill>
                <a:hlinkClick r:id="rId5"/>
              </a:rPr>
              <a:t>Как </a:t>
            </a:r>
            <a:r>
              <a:rPr lang="en-US" dirty="0">
                <a:solidFill>
                  <a:srgbClr val="C00000"/>
                </a:solidFill>
                <a:hlinkClick r:id="rId5"/>
              </a:rPr>
              <a:t>Tinkoff.ru </a:t>
            </a:r>
            <a:r>
              <a:rPr lang="ru-RU" dirty="0">
                <a:solidFill>
                  <a:srgbClr val="C00000"/>
                </a:solidFill>
                <a:hlinkClick r:id="rId5"/>
              </a:rPr>
              <a:t>использует </a:t>
            </a:r>
            <a:r>
              <a:rPr lang="en-US" dirty="0">
                <a:solidFill>
                  <a:srgbClr val="C00000"/>
                </a:solidFill>
                <a:hlinkClick r:id="rId5"/>
              </a:rPr>
              <a:t>Greenplum</a:t>
            </a:r>
            <a:endParaRPr lang="ru-RU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Свежая статья на </a:t>
            </a:r>
            <a:r>
              <a:rPr lang="ru-RU" dirty="0" err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хабре</a:t>
            </a:r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как в моих командах</a:t>
            </a:r>
            <a:r>
              <a:rPr lang="en-US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тестируют верстку</a:t>
            </a:r>
            <a:endParaRPr lang="ru-RU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3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724049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6000" b="1" dirty="0"/>
              <a:t>принципы</a:t>
            </a:r>
          </a:p>
        </p:txBody>
      </p:sp>
    </p:spTree>
    <p:extLst>
      <p:ext uri="{BB962C8B-B14F-4D97-AF65-F5344CB8AC3E}">
        <p14:creationId xmlns:p14="http://schemas.microsoft.com/office/powerpoint/2010/main" val="56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43D6-32BC-8042-8491-E945CBC1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абстракция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E0CD4-3FB5-1C45-8609-8C820450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7ADAB270-6A2E-4C94-AA38-B77DFD16C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303" y="300212"/>
            <a:ext cx="907362" cy="926070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A15AC74-2298-4B38-B216-516C1387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496" y="2906446"/>
            <a:ext cx="3197517" cy="1380125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76AAA5C2-932C-4549-AB96-2D039886D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04" y="2468955"/>
            <a:ext cx="3197517" cy="2091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F8552A-442C-42B6-AAA2-584772841546}"/>
              </a:ext>
            </a:extLst>
          </p:cNvPr>
          <p:cNvSpPr txBox="1"/>
          <p:nvPr/>
        </p:nvSpPr>
        <p:spPr>
          <a:xfrm>
            <a:off x="1230834" y="1812167"/>
            <a:ext cx="1701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реальность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F7052-3115-46AA-8CB6-AC6EB3E23D49}"/>
              </a:ext>
            </a:extLst>
          </p:cNvPr>
          <p:cNvSpPr txBox="1"/>
          <p:nvPr/>
        </p:nvSpPr>
        <p:spPr>
          <a:xfrm>
            <a:off x="6042551" y="1806079"/>
            <a:ext cx="120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модель</a:t>
            </a:r>
          </a:p>
        </p:txBody>
      </p:sp>
    </p:spTree>
    <p:extLst>
      <p:ext uri="{BB962C8B-B14F-4D97-AF65-F5344CB8AC3E}">
        <p14:creationId xmlns:p14="http://schemas.microsoft.com/office/powerpoint/2010/main" val="34813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81ED-E3C8-374A-9692-0A297E3E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бритва Оккама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8916-2426-9646-93B5-10FED887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448C8FB2-6679-3B43-93EC-28BAC83FD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1857870"/>
            <a:ext cx="3824287" cy="2167096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CB36030-8AB1-1A4B-B9BE-F712C8A6A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59" y="2025650"/>
            <a:ext cx="3956378" cy="19485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890F43-3199-46C4-9CD3-70B9293A8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0000">
            <a:off x="7236651" y="382133"/>
            <a:ext cx="1465910" cy="7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4">
            <a:extLst>
              <a:ext uri="{FF2B5EF4-FFF2-40B4-BE49-F238E27FC236}">
                <a16:creationId xmlns:a16="http://schemas.microsoft.com/office/drawing/2014/main" id="{C932CCF2-8781-4947-96BA-16340D30076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882A0-54A9-6749-9F32-7F90D6DA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/>
              <a:t>PDCA</a:t>
            </a:r>
            <a:endParaRPr lang="ru-R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3C83-17FD-C340-875C-9F86DB2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9CE78F-58FF-4B4B-9042-F85112CB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693" y="205979"/>
            <a:ext cx="1012107" cy="95435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14F0AEB-0585-4EA4-8E14-53EB3DDA8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94" y="2097899"/>
            <a:ext cx="8185539" cy="222930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92ACD8-61FE-4A97-A763-F9BBEEA75013}"/>
              </a:ext>
            </a:extLst>
          </p:cNvPr>
          <p:cNvSpPr/>
          <p:nvPr/>
        </p:nvSpPr>
        <p:spPr>
          <a:xfrm>
            <a:off x="457200" y="912269"/>
            <a:ext cx="2599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цикл Деминга-</a:t>
            </a:r>
            <a:r>
              <a:rPr lang="ru-RU" b="1" dirty="0" err="1"/>
              <a:t>Шухарта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34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50216D5D-F9CF-4D55-8D3A-1D1E7BA0414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929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882A0-54A9-6749-9F32-7F90D6DA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закон </a:t>
            </a:r>
            <a:r>
              <a:rPr lang="ru-RU" b="1" dirty="0" err="1">
                <a:solidFill>
                  <a:schemeClr val="bg1"/>
                </a:solidFill>
              </a:rPr>
              <a:t>Конвея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93C83-17FD-C340-875C-9F86DB2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601F-72D7-314C-B49F-2D7C961BC6D9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75F14BC-AB48-418C-8827-BCE0DE65F432}"/>
              </a:ext>
            </a:extLst>
          </p:cNvPr>
          <p:cNvGrpSpPr/>
          <p:nvPr/>
        </p:nvGrpSpPr>
        <p:grpSpPr>
          <a:xfrm>
            <a:off x="1347107" y="1724905"/>
            <a:ext cx="6449786" cy="2548758"/>
            <a:chOff x="5005087" y="3273570"/>
            <a:chExt cx="3599886" cy="1422565"/>
          </a:xfrm>
        </p:grpSpPr>
        <p:sp>
          <p:nvSpPr>
            <p:cNvPr id="8" name="Скругленный прямоугольник 4">
              <a:extLst>
                <a:ext uri="{FF2B5EF4-FFF2-40B4-BE49-F238E27FC236}">
                  <a16:creationId xmlns:a16="http://schemas.microsoft.com/office/drawing/2014/main" id="{A1AC5EB9-74CF-4230-9248-9CBC07A1F0E2}"/>
                </a:ext>
              </a:extLst>
            </p:cNvPr>
            <p:cNvSpPr/>
            <p:nvPr/>
          </p:nvSpPr>
          <p:spPr>
            <a:xfrm>
              <a:off x="5005087" y="3273570"/>
              <a:ext cx="3599886" cy="1422565"/>
            </a:xfrm>
            <a:prstGeom prst="roundRect">
              <a:avLst>
                <a:gd name="adj" fmla="val 3206"/>
              </a:avLst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FD748C97-4090-4881-9291-F5AADFCD6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4120" y="3435248"/>
              <a:ext cx="3100297" cy="1109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6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94FC7A-BD20-BE4C-882F-6090947F3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solidFill>
            <a:srgbClr val="FFDD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AE83-7300-F344-AB2A-D651FCA050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275014"/>
            <a:ext cx="8779790" cy="1125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ts val="6000"/>
              </a:lnSpc>
              <a:buNone/>
            </a:pPr>
            <a:r>
              <a:rPr lang="ru-RU" sz="6000" b="1" dirty="0"/>
              <a:t>процессы</a:t>
            </a:r>
            <a:r>
              <a:rPr lang="en-US" sz="6000" b="1" dirty="0"/>
              <a:t> </a:t>
            </a:r>
            <a:r>
              <a:rPr lang="ru-RU" sz="6000" b="1" dirty="0"/>
              <a:t>привлечения</a:t>
            </a:r>
            <a:r>
              <a:rPr lang="en-US" sz="6000" b="1" dirty="0"/>
              <a:t> tinkoff.ru</a:t>
            </a:r>
            <a:r>
              <a:rPr lang="ru-RU" sz="6000" b="1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B48E69-FEEF-40C4-AE6C-1E7B07F2ACCE}"/>
              </a:ext>
            </a:extLst>
          </p:cNvPr>
          <p:cNvSpPr/>
          <p:nvPr/>
        </p:nvSpPr>
        <p:spPr>
          <a:xfrm>
            <a:off x="6736089" y="2699933"/>
            <a:ext cx="204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/>
              <a:t>немного о нас</a:t>
            </a:r>
          </a:p>
        </p:txBody>
      </p:sp>
    </p:spTree>
    <p:extLst>
      <p:ext uri="{BB962C8B-B14F-4D97-AF65-F5344CB8AC3E}">
        <p14:creationId xmlns:p14="http://schemas.microsoft.com/office/powerpoint/2010/main" val="858792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17686</TotalTime>
  <Words>604</Words>
  <Application>Microsoft Macintosh PowerPoint</Application>
  <PresentationFormat>On-screen Show (16:9)</PresentationFormat>
  <Paragraphs>281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Verdana</vt:lpstr>
      <vt:lpstr>Тема Office</vt:lpstr>
      <vt:lpstr>привлечение  tinkoff.ru </vt:lpstr>
      <vt:lpstr>о чем пойдет речь</vt:lpstr>
      <vt:lpstr>цели привлечения tinkoff.ru</vt:lpstr>
      <vt:lpstr>PowerPoint Presentation</vt:lpstr>
      <vt:lpstr>абстракция</vt:lpstr>
      <vt:lpstr>бритва Оккама</vt:lpstr>
      <vt:lpstr>PDCA</vt:lpstr>
      <vt:lpstr>закон Конвея</vt:lpstr>
      <vt:lpstr>PowerPoint Presentation</vt:lpstr>
      <vt:lpstr>процесс привлечения</vt:lpstr>
      <vt:lpstr>PowerPoint Presentation</vt:lpstr>
      <vt:lpstr>PowerPoint Presentation</vt:lpstr>
      <vt:lpstr>PowerPoint Presentation</vt:lpstr>
      <vt:lpstr>контекст - задачи</vt:lpstr>
      <vt:lpstr>контекст – бизнес-процесс</vt:lpstr>
      <vt:lpstr>контекст – бизнес-процесс</vt:lpstr>
      <vt:lpstr>архитектура</vt:lpstr>
      <vt:lpstr>структура команды</vt:lpstr>
      <vt:lpstr>минимальный стек</vt:lpstr>
      <vt:lpstr>PowerPoint Presentation</vt:lpstr>
      <vt:lpstr>PowerPoint Presentation</vt:lpstr>
      <vt:lpstr>PowerPoint Presentation</vt:lpstr>
      <vt:lpstr>архитектура – схема</vt:lpstr>
      <vt:lpstr>PowerPoint Presentation</vt:lpstr>
      <vt:lpstr>PowerPoint Presentation</vt:lpstr>
      <vt:lpstr>PowerPoint Presentation</vt:lpstr>
      <vt:lpstr>PowerPoint Presentation</vt:lpstr>
      <vt:lpstr>SEO - задачи</vt:lpstr>
      <vt:lpstr>SEO - проблемы</vt:lpstr>
      <vt:lpstr>PowerPoint Presentation</vt:lpstr>
      <vt:lpstr>цель</vt:lpstr>
      <vt:lpstr>сложности</vt:lpstr>
      <vt:lpstr>архитектура</vt:lpstr>
      <vt:lpstr>команда</vt:lpstr>
      <vt:lpstr>PowerPoint Presentation</vt:lpstr>
      <vt:lpstr>выводы</vt:lpstr>
      <vt:lpstr>Вопросы?</vt:lpstr>
      <vt:lpstr>Ссылки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Microsoft Office User</dc:creator>
  <cp:lastModifiedBy>Microsoft Office User</cp:lastModifiedBy>
  <cp:revision>144</cp:revision>
  <dcterms:created xsi:type="dcterms:W3CDTF">2018-10-14T18:38:11Z</dcterms:created>
  <dcterms:modified xsi:type="dcterms:W3CDTF">2018-11-07T21:57:36Z</dcterms:modified>
</cp:coreProperties>
</file>